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3" r:id="rId3"/>
    <p:sldId id="295" r:id="rId4"/>
    <p:sldId id="296" r:id="rId5"/>
    <p:sldId id="298" r:id="rId6"/>
    <p:sldId id="299" r:id="rId7"/>
    <p:sldId id="300" r:id="rId8"/>
    <p:sldId id="301" r:id="rId9"/>
    <p:sldId id="302" r:id="rId10"/>
    <p:sldId id="304" r:id="rId11"/>
    <p:sldId id="297" r:id="rId12"/>
    <p:sldId id="305" r:id="rId13"/>
    <p:sldId id="294"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9" r:id="rId37"/>
    <p:sldId id="286" r:id="rId38"/>
    <p:sldId id="290" r:id="rId39"/>
    <p:sldId id="287" r:id="rId40"/>
    <p:sldId id="291" r:id="rId41"/>
    <p:sldId id="288" r:id="rId42"/>
    <p:sldId id="292" r:id="rId43"/>
    <p:sldId id="293" r:id="rId4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C861F"/>
    <a:srgbClr val="012552"/>
    <a:srgbClr val="FE0000"/>
    <a:srgbClr val="C95C47"/>
    <a:srgbClr val="EDECE7"/>
    <a:srgbClr val="F6C103"/>
    <a:srgbClr val="D0C576"/>
    <a:srgbClr val="E6B04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p:scale>
          <a:sx n="81" d="100"/>
          <a:sy n="81" d="100"/>
        </p:scale>
        <p:origin x="-1266" y="-31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pt-BR"/>
              <a:t>Clique para editar o título Mestre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ADED829D-F9B6-4909-9445-7C064F5032D2}" type="datetimeFigureOut">
              <a:rPr lang="pt-BR" smtClean="0"/>
              <a:pPr/>
              <a:t>10/12/2025</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0B37D597-F235-4F20-93D2-7EA33683E942}" type="slidenum">
              <a:rPr lang="pt-BR" smtClean="0"/>
              <a:pPr/>
              <a:t>‹nº›</a:t>
            </a:fld>
            <a:endParaRPr lang="pt-BR" dirty="0"/>
          </a:p>
        </p:txBody>
      </p:sp>
    </p:spTree>
    <p:extLst>
      <p:ext uri="{BB962C8B-B14F-4D97-AF65-F5344CB8AC3E}">
        <p14:creationId xmlns:p14="http://schemas.microsoft.com/office/powerpoint/2010/main" xmlns="" val="3203894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ADED829D-F9B6-4909-9445-7C064F5032D2}" type="datetimeFigureOut">
              <a:rPr lang="pt-BR" smtClean="0"/>
              <a:pPr/>
              <a:t>10/12/2025</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0B37D597-F235-4F20-93D2-7EA33683E942}" type="slidenum">
              <a:rPr lang="pt-BR" smtClean="0"/>
              <a:pPr/>
              <a:t>‹nº›</a:t>
            </a:fld>
            <a:endParaRPr lang="pt-BR" dirty="0"/>
          </a:p>
        </p:txBody>
      </p:sp>
    </p:spTree>
    <p:extLst>
      <p:ext uri="{BB962C8B-B14F-4D97-AF65-F5344CB8AC3E}">
        <p14:creationId xmlns:p14="http://schemas.microsoft.com/office/powerpoint/2010/main" xmlns="" val="2722005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pt-BR"/>
              <a:t>Clique para editar o título Mestre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ADED829D-F9B6-4909-9445-7C064F5032D2}" type="datetimeFigureOut">
              <a:rPr lang="pt-BR" smtClean="0"/>
              <a:pPr/>
              <a:t>10/12/2025</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0B37D597-F235-4F20-93D2-7EA33683E942}" type="slidenum">
              <a:rPr lang="pt-BR" smtClean="0"/>
              <a:pPr/>
              <a:t>‹nº›</a:t>
            </a:fld>
            <a:endParaRPr lang="pt-BR" dirty="0"/>
          </a:p>
        </p:txBody>
      </p:sp>
    </p:spTree>
    <p:extLst>
      <p:ext uri="{BB962C8B-B14F-4D97-AF65-F5344CB8AC3E}">
        <p14:creationId xmlns:p14="http://schemas.microsoft.com/office/powerpoint/2010/main" xmlns="" val="447906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ADED829D-F9B6-4909-9445-7C064F5032D2}" type="datetimeFigureOut">
              <a:rPr lang="pt-BR" smtClean="0"/>
              <a:pPr/>
              <a:t>10/12/2025</a:t>
            </a:fld>
            <a:endParaRPr lang="pt-BR" dirty="0"/>
          </a:p>
        </p:txBody>
      </p:sp>
      <p:sp>
        <p:nvSpPr>
          <p:cNvPr id="6" name="Footer Placeholder 5"/>
          <p:cNvSpPr>
            <a:spLocks noGrp="1"/>
          </p:cNvSpPr>
          <p:nvPr>
            <p:ph type="ftr" sz="quarter" idx="11"/>
          </p:nvPr>
        </p:nvSpPr>
        <p:spPr/>
        <p:txBody>
          <a:bodyPr/>
          <a:lstStyle/>
          <a:p>
            <a:endParaRPr lang="pt-BR" dirty="0"/>
          </a:p>
        </p:txBody>
      </p:sp>
      <p:sp>
        <p:nvSpPr>
          <p:cNvPr id="7" name="Slide Number Placeholder 6"/>
          <p:cNvSpPr>
            <a:spLocks noGrp="1"/>
          </p:cNvSpPr>
          <p:nvPr>
            <p:ph type="sldNum" sz="quarter" idx="12"/>
          </p:nvPr>
        </p:nvSpPr>
        <p:spPr/>
        <p:txBody>
          <a:bodyPr/>
          <a:lstStyle/>
          <a:p>
            <a:fld id="{0B37D597-F235-4F20-93D2-7EA33683E942}" type="slidenum">
              <a:rPr lang="pt-BR" smtClean="0"/>
              <a:pPr/>
              <a:t>‹nº›</a:t>
            </a:fld>
            <a:endParaRPr lang="pt-BR" dirty="0"/>
          </a:p>
        </p:txBody>
      </p:sp>
    </p:spTree>
    <p:extLst>
      <p:ext uri="{BB962C8B-B14F-4D97-AF65-F5344CB8AC3E}">
        <p14:creationId xmlns:p14="http://schemas.microsoft.com/office/powerpoint/2010/main" xmlns="" val="4242352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629842" y="2505075"/>
            <a:ext cx="3868340"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4629150" y="2505075"/>
            <a:ext cx="3887391"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ADED829D-F9B6-4909-9445-7C064F5032D2}" type="datetimeFigureOut">
              <a:rPr lang="pt-BR" smtClean="0"/>
              <a:pPr/>
              <a:t>10/12/2025</a:t>
            </a:fld>
            <a:endParaRPr lang="pt-BR" dirty="0"/>
          </a:p>
        </p:txBody>
      </p:sp>
      <p:sp>
        <p:nvSpPr>
          <p:cNvPr id="8" name="Footer Placeholder 7"/>
          <p:cNvSpPr>
            <a:spLocks noGrp="1"/>
          </p:cNvSpPr>
          <p:nvPr>
            <p:ph type="ftr" sz="quarter" idx="11"/>
          </p:nvPr>
        </p:nvSpPr>
        <p:spPr/>
        <p:txBody>
          <a:bodyPr/>
          <a:lstStyle/>
          <a:p>
            <a:endParaRPr lang="pt-BR" dirty="0"/>
          </a:p>
        </p:txBody>
      </p:sp>
      <p:sp>
        <p:nvSpPr>
          <p:cNvPr id="9" name="Slide Number Placeholder 8"/>
          <p:cNvSpPr>
            <a:spLocks noGrp="1"/>
          </p:cNvSpPr>
          <p:nvPr>
            <p:ph type="sldNum" sz="quarter" idx="12"/>
          </p:nvPr>
        </p:nvSpPr>
        <p:spPr/>
        <p:txBody>
          <a:bodyPr/>
          <a:lstStyle/>
          <a:p>
            <a:fld id="{0B37D597-F235-4F20-93D2-7EA33683E942}" type="slidenum">
              <a:rPr lang="pt-BR" smtClean="0"/>
              <a:pPr/>
              <a:t>‹nº›</a:t>
            </a:fld>
            <a:endParaRPr lang="pt-BR" dirty="0"/>
          </a:p>
        </p:txBody>
      </p:sp>
    </p:spTree>
    <p:extLst>
      <p:ext uri="{BB962C8B-B14F-4D97-AF65-F5344CB8AC3E}">
        <p14:creationId xmlns:p14="http://schemas.microsoft.com/office/powerpoint/2010/main" xmlns="" val="1756699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ADED829D-F9B6-4909-9445-7C064F5032D2}" type="datetimeFigureOut">
              <a:rPr lang="pt-BR" smtClean="0"/>
              <a:pPr/>
              <a:t>10/12/2025</a:t>
            </a:fld>
            <a:endParaRPr lang="pt-BR" dirty="0"/>
          </a:p>
        </p:txBody>
      </p:sp>
      <p:sp>
        <p:nvSpPr>
          <p:cNvPr id="4" name="Footer Placeholder 3"/>
          <p:cNvSpPr>
            <a:spLocks noGrp="1"/>
          </p:cNvSpPr>
          <p:nvPr>
            <p:ph type="ftr" sz="quarter" idx="11"/>
          </p:nvPr>
        </p:nvSpPr>
        <p:spPr/>
        <p:txBody>
          <a:bodyPr/>
          <a:lstStyle/>
          <a:p>
            <a:endParaRPr lang="pt-BR" dirty="0"/>
          </a:p>
        </p:txBody>
      </p:sp>
      <p:sp>
        <p:nvSpPr>
          <p:cNvPr id="5" name="Slide Number Placeholder 4"/>
          <p:cNvSpPr>
            <a:spLocks noGrp="1"/>
          </p:cNvSpPr>
          <p:nvPr>
            <p:ph type="sldNum" sz="quarter" idx="12"/>
          </p:nvPr>
        </p:nvSpPr>
        <p:spPr/>
        <p:txBody>
          <a:bodyPr/>
          <a:lstStyle/>
          <a:p>
            <a:fld id="{0B37D597-F235-4F20-93D2-7EA33683E942}" type="slidenum">
              <a:rPr lang="pt-BR" smtClean="0"/>
              <a:pPr/>
              <a:t>‹nº›</a:t>
            </a:fld>
            <a:endParaRPr lang="pt-BR" dirty="0"/>
          </a:p>
        </p:txBody>
      </p:sp>
    </p:spTree>
    <p:extLst>
      <p:ext uri="{BB962C8B-B14F-4D97-AF65-F5344CB8AC3E}">
        <p14:creationId xmlns:p14="http://schemas.microsoft.com/office/powerpoint/2010/main" xmlns="" val="3142480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ED829D-F9B6-4909-9445-7C064F5032D2}" type="datetimeFigureOut">
              <a:rPr lang="pt-BR" smtClean="0"/>
              <a:pPr/>
              <a:t>10/12/2025</a:t>
            </a:fld>
            <a:endParaRPr lang="pt-BR" dirty="0"/>
          </a:p>
        </p:txBody>
      </p:sp>
      <p:sp>
        <p:nvSpPr>
          <p:cNvPr id="3" name="Footer Placeholder 2"/>
          <p:cNvSpPr>
            <a:spLocks noGrp="1"/>
          </p:cNvSpPr>
          <p:nvPr>
            <p:ph type="ftr" sz="quarter" idx="11"/>
          </p:nvPr>
        </p:nvSpPr>
        <p:spPr/>
        <p:txBody>
          <a:bodyPr/>
          <a:lstStyle/>
          <a:p>
            <a:endParaRPr lang="pt-BR" dirty="0"/>
          </a:p>
        </p:txBody>
      </p:sp>
      <p:sp>
        <p:nvSpPr>
          <p:cNvPr id="4" name="Slide Number Placeholder 3"/>
          <p:cNvSpPr>
            <a:spLocks noGrp="1"/>
          </p:cNvSpPr>
          <p:nvPr>
            <p:ph type="sldNum" sz="quarter" idx="12"/>
          </p:nvPr>
        </p:nvSpPr>
        <p:spPr/>
        <p:txBody>
          <a:bodyPr/>
          <a:lstStyle/>
          <a:p>
            <a:fld id="{0B37D597-F235-4F20-93D2-7EA33683E942}" type="slidenum">
              <a:rPr lang="pt-BR" smtClean="0"/>
              <a:pPr/>
              <a:t>‹nº›</a:t>
            </a:fld>
            <a:endParaRPr lang="pt-BR" dirty="0"/>
          </a:p>
        </p:txBody>
      </p:sp>
    </p:spTree>
    <p:extLst>
      <p:ext uri="{BB962C8B-B14F-4D97-AF65-F5344CB8AC3E}">
        <p14:creationId xmlns:p14="http://schemas.microsoft.com/office/powerpoint/2010/main" xmlns="" val="4221786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a:t>Clique para editar o título Mestre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ADED829D-F9B6-4909-9445-7C064F5032D2}" type="datetimeFigureOut">
              <a:rPr lang="pt-BR" smtClean="0"/>
              <a:pPr/>
              <a:t>10/12/2025</a:t>
            </a:fld>
            <a:endParaRPr lang="pt-BR" dirty="0"/>
          </a:p>
        </p:txBody>
      </p:sp>
      <p:sp>
        <p:nvSpPr>
          <p:cNvPr id="6" name="Footer Placeholder 5"/>
          <p:cNvSpPr>
            <a:spLocks noGrp="1"/>
          </p:cNvSpPr>
          <p:nvPr>
            <p:ph type="ftr" sz="quarter" idx="11"/>
          </p:nvPr>
        </p:nvSpPr>
        <p:spPr/>
        <p:txBody>
          <a:bodyPr/>
          <a:lstStyle/>
          <a:p>
            <a:endParaRPr lang="pt-BR" dirty="0"/>
          </a:p>
        </p:txBody>
      </p:sp>
      <p:sp>
        <p:nvSpPr>
          <p:cNvPr id="7" name="Slide Number Placeholder 6"/>
          <p:cNvSpPr>
            <a:spLocks noGrp="1"/>
          </p:cNvSpPr>
          <p:nvPr>
            <p:ph type="sldNum" sz="quarter" idx="12"/>
          </p:nvPr>
        </p:nvSpPr>
        <p:spPr/>
        <p:txBody>
          <a:bodyPr/>
          <a:lstStyle/>
          <a:p>
            <a:fld id="{0B37D597-F235-4F20-93D2-7EA33683E942}" type="slidenum">
              <a:rPr lang="pt-BR" smtClean="0"/>
              <a:pPr/>
              <a:t>‹nº›</a:t>
            </a:fld>
            <a:endParaRPr lang="pt-BR" dirty="0"/>
          </a:p>
        </p:txBody>
      </p:sp>
    </p:spTree>
    <p:extLst>
      <p:ext uri="{BB962C8B-B14F-4D97-AF65-F5344CB8AC3E}">
        <p14:creationId xmlns:p14="http://schemas.microsoft.com/office/powerpoint/2010/main" xmlns="" val="3399136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dirty="0"/>
              <a:t>Clique no ícone para adicionar uma imagem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ADED829D-F9B6-4909-9445-7C064F5032D2}" type="datetimeFigureOut">
              <a:rPr lang="pt-BR" smtClean="0"/>
              <a:pPr/>
              <a:t>10/12/2025</a:t>
            </a:fld>
            <a:endParaRPr lang="pt-BR" dirty="0"/>
          </a:p>
        </p:txBody>
      </p:sp>
      <p:sp>
        <p:nvSpPr>
          <p:cNvPr id="6" name="Footer Placeholder 5"/>
          <p:cNvSpPr>
            <a:spLocks noGrp="1"/>
          </p:cNvSpPr>
          <p:nvPr>
            <p:ph type="ftr" sz="quarter" idx="11"/>
          </p:nvPr>
        </p:nvSpPr>
        <p:spPr/>
        <p:txBody>
          <a:bodyPr/>
          <a:lstStyle/>
          <a:p>
            <a:endParaRPr lang="pt-BR" dirty="0"/>
          </a:p>
        </p:txBody>
      </p:sp>
      <p:sp>
        <p:nvSpPr>
          <p:cNvPr id="7" name="Slide Number Placeholder 6"/>
          <p:cNvSpPr>
            <a:spLocks noGrp="1"/>
          </p:cNvSpPr>
          <p:nvPr>
            <p:ph type="sldNum" sz="quarter" idx="12"/>
          </p:nvPr>
        </p:nvSpPr>
        <p:spPr/>
        <p:txBody>
          <a:bodyPr/>
          <a:lstStyle/>
          <a:p>
            <a:fld id="{0B37D597-F235-4F20-93D2-7EA33683E942}" type="slidenum">
              <a:rPr lang="pt-BR" smtClean="0"/>
              <a:pPr/>
              <a:t>‹nº›</a:t>
            </a:fld>
            <a:endParaRPr lang="pt-BR" dirty="0"/>
          </a:p>
        </p:txBody>
      </p:sp>
    </p:spTree>
    <p:extLst>
      <p:ext uri="{BB962C8B-B14F-4D97-AF65-F5344CB8AC3E}">
        <p14:creationId xmlns:p14="http://schemas.microsoft.com/office/powerpoint/2010/main" xmlns="" val="287768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ADED829D-F9B6-4909-9445-7C064F5032D2}" type="datetimeFigureOut">
              <a:rPr lang="pt-BR" smtClean="0"/>
              <a:pPr/>
              <a:t>10/12/2025</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0B37D597-F235-4F20-93D2-7EA33683E942}" type="slidenum">
              <a:rPr lang="pt-BR" smtClean="0"/>
              <a:pPr/>
              <a:t>‹nº›</a:t>
            </a:fld>
            <a:endParaRPr lang="pt-BR" dirty="0"/>
          </a:p>
        </p:txBody>
      </p:sp>
    </p:spTree>
    <p:extLst>
      <p:ext uri="{BB962C8B-B14F-4D97-AF65-F5344CB8AC3E}">
        <p14:creationId xmlns:p14="http://schemas.microsoft.com/office/powerpoint/2010/main" xmlns="" val="391073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ADED829D-F9B6-4909-9445-7C064F5032D2}" type="datetimeFigureOut">
              <a:rPr lang="pt-BR" smtClean="0"/>
              <a:pPr/>
              <a:t>10/12/2025</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0B37D597-F235-4F20-93D2-7EA33683E942}" type="slidenum">
              <a:rPr lang="pt-BR" smtClean="0"/>
              <a:pPr/>
              <a:t>‹nº›</a:t>
            </a:fld>
            <a:endParaRPr lang="pt-BR" dirty="0"/>
          </a:p>
        </p:txBody>
      </p:sp>
    </p:spTree>
    <p:extLst>
      <p:ext uri="{BB962C8B-B14F-4D97-AF65-F5344CB8AC3E}">
        <p14:creationId xmlns:p14="http://schemas.microsoft.com/office/powerpoint/2010/main" xmlns="" val="1151051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ED829D-F9B6-4909-9445-7C064F5032D2}" type="datetimeFigureOut">
              <a:rPr lang="pt-BR" smtClean="0"/>
              <a:pPr/>
              <a:t>10/12/2025</a:t>
            </a:fld>
            <a:endParaRPr lang="pt-B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37D597-F235-4F20-93D2-7EA33683E942}" type="slidenum">
              <a:rPr lang="pt-BR" smtClean="0"/>
              <a:pPr/>
              <a:t>‹nº›</a:t>
            </a:fld>
            <a:endParaRPr lang="pt-BR" dirty="0"/>
          </a:p>
        </p:txBody>
      </p:sp>
    </p:spTree>
    <p:extLst>
      <p:ext uri="{BB962C8B-B14F-4D97-AF65-F5344CB8AC3E}">
        <p14:creationId xmlns:p14="http://schemas.microsoft.com/office/powerpoint/2010/main" xmlns="" val="19706872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29.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7.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9.png"/><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42.png"/><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44.png"/><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46.png"/><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48.png"/><Relationship Id="rId4" Type="http://schemas.openxmlformats.org/officeDocument/2006/relationships/image" Target="../media/image47.pn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50.png"/><Relationship Id="rId4" Type="http://schemas.openxmlformats.org/officeDocument/2006/relationships/image" Target="../media/image49.png"/></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52.png"/><Relationship Id="rId4" Type="http://schemas.openxmlformats.org/officeDocument/2006/relationships/image" Target="../media/image51.jpeg"/></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54.png"/><Relationship Id="rId4" Type="http://schemas.openxmlformats.org/officeDocument/2006/relationships/image" Target="../media/image53.png"/></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55.png"/></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hyperlink" Target="http://www.youtube.com/c/CanalCl%C3%ADnicaJorgeJaber" TargetMode="External"/><Relationship Id="rId5" Type="http://schemas.openxmlformats.org/officeDocument/2006/relationships/image" Target="../media/image56.png"/><Relationship Id="rId4" Type="http://schemas.openxmlformats.org/officeDocument/2006/relationships/hyperlink" Target="http://www.clinicajorgejaber.com.b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 xmlns:a16="http://schemas.microsoft.com/office/drawing/2014/main" id="{C9F4B337-3183-4541-B41F-FE6341C7FD24}"/>
              </a:ext>
            </a:extLst>
          </p:cNvPr>
          <p:cNvSpPr txBox="1"/>
          <p:nvPr/>
        </p:nvSpPr>
        <p:spPr>
          <a:xfrm>
            <a:off x="4863546" y="2072956"/>
            <a:ext cx="4274508" cy="1689373"/>
          </a:xfrm>
          <a:prstGeom prst="rect">
            <a:avLst/>
          </a:prstGeom>
          <a:noFill/>
        </p:spPr>
        <p:txBody>
          <a:bodyPr wrap="square" rtlCol="0">
            <a:spAutoFit/>
          </a:bodyPr>
          <a:lstStyle/>
          <a:p>
            <a:pPr algn="ctr">
              <a:lnSpc>
                <a:spcPct val="150000"/>
              </a:lnSpc>
            </a:pPr>
            <a:r>
              <a:rPr lang="pt-BR" sz="2400" b="1" dirty="0">
                <a:latin typeface="Calibri Light" panose="020F0302020204030204" pitchFamily="34" charset="0"/>
              </a:rPr>
              <a:t>A importância da Terapia de Grupo no Tratamento da Dependência Química</a:t>
            </a:r>
          </a:p>
        </p:txBody>
      </p:sp>
      <p:pic>
        <p:nvPicPr>
          <p:cNvPr id="8" name="Imagem 7">
            <a:extLst>
              <a:ext uri="{FF2B5EF4-FFF2-40B4-BE49-F238E27FC236}">
                <a16:creationId xmlns="" xmlns:a16="http://schemas.microsoft.com/office/drawing/2014/main" id="{058CED3B-2EAE-450C-BCB8-92090F0F418B}"/>
              </a:ext>
            </a:extLst>
          </p:cNvPr>
          <p:cNvPicPr>
            <a:picLocks noChangeAspect="1"/>
          </p:cNvPicPr>
          <p:nvPr/>
        </p:nvPicPr>
        <p:blipFill>
          <a:blip r:embed="rId2" cstate="print"/>
          <a:stretch>
            <a:fillRect/>
          </a:stretch>
        </p:blipFill>
        <p:spPr>
          <a:xfrm>
            <a:off x="0" y="0"/>
            <a:ext cx="4863548" cy="6857999"/>
          </a:xfrm>
          <a:prstGeom prst="rect">
            <a:avLst/>
          </a:prstGeom>
        </p:spPr>
      </p:pic>
      <p:pic>
        <p:nvPicPr>
          <p:cNvPr id="17" name="Imagem 16">
            <a:extLst>
              <a:ext uri="{FF2B5EF4-FFF2-40B4-BE49-F238E27FC236}">
                <a16:creationId xmlns="" xmlns:a16="http://schemas.microsoft.com/office/drawing/2014/main" id="{9578D125-36FD-46D3-9833-8A7792BA7386}"/>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t="27354" b="18991"/>
          <a:stretch/>
        </p:blipFill>
        <p:spPr>
          <a:xfrm>
            <a:off x="6289930" y="0"/>
            <a:ext cx="1616765" cy="702364"/>
          </a:xfrm>
          <a:prstGeom prst="rect">
            <a:avLst/>
          </a:prstGeom>
        </p:spPr>
      </p:pic>
    </p:spTree>
    <p:extLst>
      <p:ext uri="{BB962C8B-B14F-4D97-AF65-F5344CB8AC3E}">
        <p14:creationId xmlns:p14="http://schemas.microsoft.com/office/powerpoint/2010/main" xmlns="" val="3970698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m 11">
            <a:extLst>
              <a:ext uri="{FF2B5EF4-FFF2-40B4-BE49-F238E27FC236}">
                <a16:creationId xmlns="" xmlns:a16="http://schemas.microsoft.com/office/drawing/2014/main" id="{4037F5A1-9E6D-400A-869D-2E6B3DEB3ABA}"/>
              </a:ext>
            </a:extLst>
          </p:cNvPr>
          <p:cNvPicPr>
            <a:picLocks noChangeAspect="1"/>
          </p:cNvPicPr>
          <p:nvPr/>
        </p:nvPicPr>
        <p:blipFill>
          <a:blip r:embed="rId2" cstate="print"/>
          <a:stretch>
            <a:fillRect/>
          </a:stretch>
        </p:blipFill>
        <p:spPr>
          <a:xfrm>
            <a:off x="320040" y="4161182"/>
            <a:ext cx="2376015" cy="1805305"/>
          </a:xfrm>
          <a:prstGeom prst="rect">
            <a:avLst/>
          </a:prstGeom>
        </p:spPr>
      </p:pic>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3"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4" cstate="print"/>
          <a:stretch>
            <a:fillRect/>
          </a:stretch>
        </p:blipFill>
        <p:spPr>
          <a:xfrm flipH="1">
            <a:off x="0" y="-3313"/>
            <a:ext cx="640080" cy="6858000"/>
          </a:xfrm>
          <a:prstGeom prst="rect">
            <a:avLst/>
          </a:prstGeom>
        </p:spPr>
      </p:pic>
      <p:sp>
        <p:nvSpPr>
          <p:cNvPr id="8" name="CaixaDeTexto 7">
            <a:extLst>
              <a:ext uri="{FF2B5EF4-FFF2-40B4-BE49-F238E27FC236}">
                <a16:creationId xmlns="" xmlns:a16="http://schemas.microsoft.com/office/drawing/2014/main" id="{CC966344-7637-4A9D-B386-11D700E00631}"/>
              </a:ext>
            </a:extLst>
          </p:cNvPr>
          <p:cNvSpPr txBox="1"/>
          <p:nvPr/>
        </p:nvSpPr>
        <p:spPr>
          <a:xfrm>
            <a:off x="469124" y="692206"/>
            <a:ext cx="8203096" cy="920252"/>
          </a:xfrm>
          <a:prstGeom prst="rect">
            <a:avLst/>
          </a:prstGeom>
          <a:noFill/>
        </p:spPr>
        <p:txBody>
          <a:bodyPr wrap="square">
            <a:spAutoFit/>
          </a:bodyPr>
          <a:lstStyle/>
          <a:p>
            <a:pPr algn="ctr">
              <a:lnSpc>
                <a:spcPct val="150000"/>
              </a:lnSpc>
              <a:spcBef>
                <a:spcPts val="1000"/>
              </a:spcBef>
            </a:pPr>
            <a:r>
              <a:rPr lang="pt-BR" sz="4000" b="0" i="0" dirty="0">
                <a:effectLst/>
                <a:latin typeface="Calibri Light" panose="020F0302020204030204" pitchFamily="34" charset="0"/>
              </a:rPr>
              <a:t>O que é um grupo terapêutico?</a:t>
            </a:r>
            <a:endParaRPr lang="pt-BR" sz="4000" dirty="0">
              <a:latin typeface="Calibri Light" panose="020F0302020204030204" pitchFamily="34" charset="0"/>
            </a:endParaRPr>
          </a:p>
        </p:txBody>
      </p:sp>
      <p:sp>
        <p:nvSpPr>
          <p:cNvPr id="10" name="CaixaDeTexto 9">
            <a:extLst>
              <a:ext uri="{FF2B5EF4-FFF2-40B4-BE49-F238E27FC236}">
                <a16:creationId xmlns="" xmlns:a16="http://schemas.microsoft.com/office/drawing/2014/main" id="{1EB00478-73AC-49A7-886E-ECD39C99B09E}"/>
              </a:ext>
            </a:extLst>
          </p:cNvPr>
          <p:cNvSpPr txBox="1"/>
          <p:nvPr/>
        </p:nvSpPr>
        <p:spPr>
          <a:xfrm>
            <a:off x="956804" y="2227872"/>
            <a:ext cx="5532121" cy="1429622"/>
          </a:xfrm>
          <a:prstGeom prst="rect">
            <a:avLst/>
          </a:prstGeom>
          <a:noFill/>
        </p:spPr>
        <p:txBody>
          <a:bodyPr wrap="square">
            <a:spAutoFit/>
          </a:bodyPr>
          <a:lstStyle/>
          <a:p>
            <a:pPr algn="just">
              <a:lnSpc>
                <a:spcPct val="150000"/>
              </a:lnSpc>
            </a:pPr>
            <a:r>
              <a:rPr lang="pt-BR" sz="2000" dirty="0">
                <a:latin typeface="Calibri Light" panose="020F0302020204030204" pitchFamily="34" charset="0"/>
              </a:rPr>
              <a:t>Caracteriza-se um grupo terapêutico, quando há o encontro entre duas ou mais pessoas com uma frequência preestabelecida. </a:t>
            </a:r>
          </a:p>
        </p:txBody>
      </p:sp>
      <p:sp>
        <p:nvSpPr>
          <p:cNvPr id="11" name="CaixaDeTexto 10">
            <a:extLst>
              <a:ext uri="{FF2B5EF4-FFF2-40B4-BE49-F238E27FC236}">
                <a16:creationId xmlns="" xmlns:a16="http://schemas.microsoft.com/office/drawing/2014/main" id="{A8BC005A-02AC-427A-B32B-E275D5F97FDE}"/>
              </a:ext>
            </a:extLst>
          </p:cNvPr>
          <p:cNvSpPr txBox="1"/>
          <p:nvPr/>
        </p:nvSpPr>
        <p:spPr>
          <a:xfrm>
            <a:off x="2720671" y="4272908"/>
            <a:ext cx="5667955" cy="1429622"/>
          </a:xfrm>
          <a:prstGeom prst="rect">
            <a:avLst/>
          </a:prstGeom>
          <a:noFill/>
        </p:spPr>
        <p:txBody>
          <a:bodyPr wrap="square">
            <a:spAutoFit/>
          </a:bodyPr>
          <a:lstStyle/>
          <a:p>
            <a:pPr algn="just">
              <a:lnSpc>
                <a:spcPct val="150000"/>
              </a:lnSpc>
            </a:pPr>
            <a:r>
              <a:rPr lang="pt-BR" sz="2000" dirty="0">
                <a:latin typeface="Calibri Light" panose="020F0302020204030204" pitchFamily="34" charset="0"/>
              </a:rPr>
              <a:t>Os membros do grupo têm objetivos próximos e são coordenados por um terapeuta com conhecimento mais aprofundado sobre a "queixa" comum do grupo.</a:t>
            </a:r>
          </a:p>
        </p:txBody>
      </p:sp>
      <p:pic>
        <p:nvPicPr>
          <p:cNvPr id="7" name="Imagem 6">
            <a:extLst>
              <a:ext uri="{FF2B5EF4-FFF2-40B4-BE49-F238E27FC236}">
                <a16:creationId xmlns="" xmlns:a16="http://schemas.microsoft.com/office/drawing/2014/main" id="{52BC9460-1D6D-4EA1-965C-C236B059B36C}"/>
              </a:ext>
            </a:extLst>
          </p:cNvPr>
          <p:cNvPicPr>
            <a:picLocks noChangeAspect="1"/>
          </p:cNvPicPr>
          <p:nvPr/>
        </p:nvPicPr>
        <p:blipFill>
          <a:blip r:embed="rId5" cstate="print"/>
          <a:stretch>
            <a:fillRect/>
          </a:stretch>
        </p:blipFill>
        <p:spPr>
          <a:xfrm>
            <a:off x="6797701" y="1954600"/>
            <a:ext cx="1640874" cy="2049052"/>
          </a:xfrm>
          <a:prstGeom prst="rect">
            <a:avLst/>
          </a:prstGeom>
        </p:spPr>
      </p:pic>
      <p:pic>
        <p:nvPicPr>
          <p:cNvPr id="13" name="Imagem 12">
            <a:extLst>
              <a:ext uri="{FF2B5EF4-FFF2-40B4-BE49-F238E27FC236}">
                <a16:creationId xmlns="" xmlns:a16="http://schemas.microsoft.com/office/drawing/2014/main" id="{9578D125-36FD-46D3-9833-8A7792BA7386}"/>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t="27354" b="18991"/>
          <a:stretch/>
        </p:blipFill>
        <p:spPr>
          <a:xfrm>
            <a:off x="7422743" y="6152323"/>
            <a:ext cx="1616765" cy="702364"/>
          </a:xfrm>
          <a:prstGeom prst="rect">
            <a:avLst/>
          </a:prstGeom>
        </p:spPr>
      </p:pic>
    </p:spTree>
    <p:extLst>
      <p:ext uri="{BB962C8B-B14F-4D97-AF65-F5344CB8AC3E}">
        <p14:creationId xmlns:p14="http://schemas.microsoft.com/office/powerpoint/2010/main" xmlns="" val="926032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8" name="CaixaDeTexto 7">
            <a:extLst>
              <a:ext uri="{FF2B5EF4-FFF2-40B4-BE49-F238E27FC236}">
                <a16:creationId xmlns="" xmlns:a16="http://schemas.microsoft.com/office/drawing/2014/main" id="{CC966344-7637-4A9D-B386-11D700E00631}"/>
              </a:ext>
            </a:extLst>
          </p:cNvPr>
          <p:cNvSpPr txBox="1"/>
          <p:nvPr/>
        </p:nvSpPr>
        <p:spPr>
          <a:xfrm>
            <a:off x="469124" y="692206"/>
            <a:ext cx="8203096" cy="920252"/>
          </a:xfrm>
          <a:prstGeom prst="rect">
            <a:avLst/>
          </a:prstGeom>
          <a:noFill/>
        </p:spPr>
        <p:txBody>
          <a:bodyPr wrap="square">
            <a:spAutoFit/>
          </a:bodyPr>
          <a:lstStyle/>
          <a:p>
            <a:pPr algn="ctr">
              <a:lnSpc>
                <a:spcPct val="150000"/>
              </a:lnSpc>
              <a:spcBef>
                <a:spcPts val="1000"/>
              </a:spcBef>
            </a:pPr>
            <a:r>
              <a:rPr lang="pt-BR" sz="4000" b="0" i="0" dirty="0">
                <a:effectLst/>
                <a:latin typeface="Calibri Light" panose="020F0302020204030204" pitchFamily="34" charset="0"/>
              </a:rPr>
              <a:t>A Motivação</a:t>
            </a:r>
            <a:endParaRPr lang="pt-BR" sz="4000" dirty="0">
              <a:latin typeface="Calibri Light" panose="020F0302020204030204" pitchFamily="34" charset="0"/>
            </a:endParaRPr>
          </a:p>
        </p:txBody>
      </p:sp>
      <p:sp>
        <p:nvSpPr>
          <p:cNvPr id="10" name="CaixaDeTexto 9">
            <a:extLst>
              <a:ext uri="{FF2B5EF4-FFF2-40B4-BE49-F238E27FC236}">
                <a16:creationId xmlns="" xmlns:a16="http://schemas.microsoft.com/office/drawing/2014/main" id="{1EB00478-73AC-49A7-886E-ECD39C99B09E}"/>
              </a:ext>
            </a:extLst>
          </p:cNvPr>
          <p:cNvSpPr txBox="1"/>
          <p:nvPr/>
        </p:nvSpPr>
        <p:spPr>
          <a:xfrm>
            <a:off x="757357" y="1832574"/>
            <a:ext cx="7644516" cy="1891287"/>
          </a:xfrm>
          <a:prstGeom prst="rect">
            <a:avLst/>
          </a:prstGeom>
          <a:noFill/>
        </p:spPr>
        <p:txBody>
          <a:bodyPr wrap="square">
            <a:spAutoFit/>
          </a:bodyPr>
          <a:lstStyle/>
          <a:p>
            <a:pPr algn="just">
              <a:lnSpc>
                <a:spcPct val="150000"/>
              </a:lnSpc>
            </a:pPr>
            <a:r>
              <a:rPr lang="pt-BR" sz="2000" dirty="0">
                <a:latin typeface="Calibri Light" panose="020F0302020204030204" pitchFamily="34" charset="0"/>
              </a:rPr>
              <a:t>Na dependência química, o trabalho com a motivação para o tratamento é um dos pontos essenciais. </a:t>
            </a:r>
          </a:p>
          <a:p>
            <a:pPr algn="just">
              <a:lnSpc>
                <a:spcPct val="150000"/>
              </a:lnSpc>
            </a:pPr>
            <a:r>
              <a:rPr lang="pt-BR" sz="2000" dirty="0">
                <a:latin typeface="Calibri Light" panose="020F0302020204030204" pitchFamily="34" charset="0"/>
              </a:rPr>
              <a:t>Essa motivação pode ser elevada ou diminuída devido a impulsos, necessidades e excitação. </a:t>
            </a:r>
          </a:p>
        </p:txBody>
      </p:sp>
      <p:pic>
        <p:nvPicPr>
          <p:cNvPr id="2" name="Imagem 1">
            <a:extLst>
              <a:ext uri="{FF2B5EF4-FFF2-40B4-BE49-F238E27FC236}">
                <a16:creationId xmlns="" xmlns:a16="http://schemas.microsoft.com/office/drawing/2014/main" id="{91CF8B41-D6A2-4953-BA7D-CBA4E7B7484A}"/>
              </a:ext>
            </a:extLst>
          </p:cNvPr>
          <p:cNvPicPr>
            <a:picLocks noChangeAspect="1"/>
          </p:cNvPicPr>
          <p:nvPr/>
        </p:nvPicPr>
        <p:blipFill>
          <a:blip r:embed="rId4" cstate="print"/>
          <a:stretch>
            <a:fillRect/>
          </a:stretch>
        </p:blipFill>
        <p:spPr>
          <a:xfrm>
            <a:off x="3081169" y="4171573"/>
            <a:ext cx="3149962" cy="2238131"/>
          </a:xfrm>
          <a:prstGeom prst="rect">
            <a:avLst/>
          </a:prstGeom>
          <a:ln w="76200" cap="sq" cmpd="thickThin">
            <a:solidFill>
              <a:srgbClr val="000000"/>
            </a:solidFill>
            <a:prstDash val="solid"/>
            <a:miter lim="800000"/>
          </a:ln>
          <a:effectLst>
            <a:innerShdw blurRad="76200">
              <a:srgbClr val="000000"/>
            </a:innerShdw>
          </a:effectLst>
        </p:spPr>
      </p:pic>
      <p:pic>
        <p:nvPicPr>
          <p:cNvPr id="9" name="Imagem 8">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093197"/>
            <a:ext cx="1616765" cy="702364"/>
          </a:xfrm>
          <a:prstGeom prst="rect">
            <a:avLst/>
          </a:prstGeom>
        </p:spPr>
      </p:pic>
    </p:spTree>
    <p:extLst>
      <p:ext uri="{BB962C8B-B14F-4D97-AF65-F5344CB8AC3E}">
        <p14:creationId xmlns:p14="http://schemas.microsoft.com/office/powerpoint/2010/main" xmlns="" val="2371457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8" name="CaixaDeTexto 7">
            <a:extLst>
              <a:ext uri="{FF2B5EF4-FFF2-40B4-BE49-F238E27FC236}">
                <a16:creationId xmlns="" xmlns:a16="http://schemas.microsoft.com/office/drawing/2014/main" id="{CC966344-7637-4A9D-B386-11D700E00631}"/>
              </a:ext>
            </a:extLst>
          </p:cNvPr>
          <p:cNvSpPr txBox="1"/>
          <p:nvPr/>
        </p:nvSpPr>
        <p:spPr>
          <a:xfrm>
            <a:off x="469124" y="692206"/>
            <a:ext cx="8203096" cy="920252"/>
          </a:xfrm>
          <a:prstGeom prst="rect">
            <a:avLst/>
          </a:prstGeom>
          <a:noFill/>
        </p:spPr>
        <p:txBody>
          <a:bodyPr wrap="square">
            <a:spAutoFit/>
          </a:bodyPr>
          <a:lstStyle/>
          <a:p>
            <a:pPr algn="ctr">
              <a:lnSpc>
                <a:spcPct val="150000"/>
              </a:lnSpc>
              <a:spcBef>
                <a:spcPts val="1000"/>
              </a:spcBef>
            </a:pPr>
            <a:r>
              <a:rPr lang="pt-BR" sz="4000" b="0" i="0" dirty="0">
                <a:effectLst/>
                <a:latin typeface="Calibri Light" panose="020F0302020204030204" pitchFamily="34" charset="0"/>
              </a:rPr>
              <a:t>O grupo terapêutico e a Motivação</a:t>
            </a:r>
            <a:endParaRPr lang="pt-BR" sz="4000" dirty="0">
              <a:latin typeface="Calibri Light" panose="020F0302020204030204" pitchFamily="34" charset="0"/>
            </a:endParaRPr>
          </a:p>
        </p:txBody>
      </p:sp>
      <p:sp>
        <p:nvSpPr>
          <p:cNvPr id="10" name="CaixaDeTexto 9">
            <a:extLst>
              <a:ext uri="{FF2B5EF4-FFF2-40B4-BE49-F238E27FC236}">
                <a16:creationId xmlns="" xmlns:a16="http://schemas.microsoft.com/office/drawing/2014/main" id="{1EB00478-73AC-49A7-886E-ECD39C99B09E}"/>
              </a:ext>
            </a:extLst>
          </p:cNvPr>
          <p:cNvSpPr txBox="1"/>
          <p:nvPr/>
        </p:nvSpPr>
        <p:spPr>
          <a:xfrm>
            <a:off x="901809" y="1832574"/>
            <a:ext cx="7473562" cy="1891287"/>
          </a:xfrm>
          <a:prstGeom prst="rect">
            <a:avLst/>
          </a:prstGeom>
          <a:noFill/>
        </p:spPr>
        <p:txBody>
          <a:bodyPr wrap="square">
            <a:spAutoFit/>
          </a:bodyPr>
          <a:lstStyle/>
          <a:p>
            <a:pPr algn="just">
              <a:lnSpc>
                <a:spcPct val="150000"/>
              </a:lnSpc>
            </a:pPr>
            <a:r>
              <a:rPr lang="pt-BR" sz="2000" dirty="0">
                <a:latin typeface="Calibri Light" panose="020F0302020204030204" pitchFamily="34" charset="0"/>
              </a:rPr>
              <a:t>Os grupos terapêuticos podem trabalhar diretamente a motivação, possibilitando que os pacientes possam encontrá-la para o tratamento, mostrando-lhes como ela vai influenciar na adesão ou não do processo de tratamento e da sua recuperação. </a:t>
            </a:r>
          </a:p>
        </p:txBody>
      </p:sp>
      <p:pic>
        <p:nvPicPr>
          <p:cNvPr id="3" name="Imagem 2">
            <a:extLst>
              <a:ext uri="{FF2B5EF4-FFF2-40B4-BE49-F238E27FC236}">
                <a16:creationId xmlns="" xmlns:a16="http://schemas.microsoft.com/office/drawing/2014/main" id="{838B00EE-0EA4-47B1-8B2C-96B6DAC94A0F}"/>
              </a:ext>
            </a:extLst>
          </p:cNvPr>
          <p:cNvPicPr>
            <a:picLocks noChangeAspect="1"/>
          </p:cNvPicPr>
          <p:nvPr/>
        </p:nvPicPr>
        <p:blipFill rotWithShape="1">
          <a:blip r:embed="rId4" cstate="print"/>
          <a:srcRect l="10229" r="9928"/>
          <a:stretch/>
        </p:blipFill>
        <p:spPr>
          <a:xfrm>
            <a:off x="3219747" y="3943977"/>
            <a:ext cx="2701850" cy="2664183"/>
          </a:xfrm>
          <a:prstGeom prst="rect">
            <a:avLst/>
          </a:prstGeom>
        </p:spPr>
      </p:pic>
      <p:pic>
        <p:nvPicPr>
          <p:cNvPr id="9" name="Imagem 8">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5" y="6152323"/>
            <a:ext cx="1616765" cy="702364"/>
          </a:xfrm>
          <a:prstGeom prst="rect">
            <a:avLst/>
          </a:prstGeom>
        </p:spPr>
      </p:pic>
    </p:spTree>
    <p:extLst>
      <p:ext uri="{BB962C8B-B14F-4D97-AF65-F5344CB8AC3E}">
        <p14:creationId xmlns:p14="http://schemas.microsoft.com/office/powerpoint/2010/main" xmlns="" val="1110385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8" name="CaixaDeTexto 7">
            <a:extLst>
              <a:ext uri="{FF2B5EF4-FFF2-40B4-BE49-F238E27FC236}">
                <a16:creationId xmlns="" xmlns:a16="http://schemas.microsoft.com/office/drawing/2014/main" id="{CC966344-7637-4A9D-B386-11D700E00631}"/>
              </a:ext>
            </a:extLst>
          </p:cNvPr>
          <p:cNvSpPr txBox="1"/>
          <p:nvPr/>
        </p:nvSpPr>
        <p:spPr>
          <a:xfrm>
            <a:off x="469124" y="692206"/>
            <a:ext cx="8203096" cy="920252"/>
          </a:xfrm>
          <a:prstGeom prst="rect">
            <a:avLst/>
          </a:prstGeom>
          <a:noFill/>
        </p:spPr>
        <p:txBody>
          <a:bodyPr wrap="square">
            <a:spAutoFit/>
          </a:bodyPr>
          <a:lstStyle/>
          <a:p>
            <a:pPr algn="ctr">
              <a:lnSpc>
                <a:spcPct val="150000"/>
              </a:lnSpc>
              <a:spcBef>
                <a:spcPts val="1000"/>
              </a:spcBef>
            </a:pPr>
            <a:r>
              <a:rPr lang="pt-BR" sz="4000" b="0" i="0" dirty="0">
                <a:effectLst/>
                <a:latin typeface="Calibri Light" panose="020F0302020204030204" pitchFamily="34" charset="0"/>
              </a:rPr>
              <a:t>Os estágios motivacionais</a:t>
            </a:r>
            <a:endParaRPr lang="pt-BR" sz="4000" dirty="0">
              <a:latin typeface="Calibri Light" panose="020F0302020204030204" pitchFamily="34" charset="0"/>
            </a:endParaRPr>
          </a:p>
        </p:txBody>
      </p:sp>
      <p:sp>
        <p:nvSpPr>
          <p:cNvPr id="9" name="CaixaDeTexto 8">
            <a:extLst>
              <a:ext uri="{FF2B5EF4-FFF2-40B4-BE49-F238E27FC236}">
                <a16:creationId xmlns="" xmlns:a16="http://schemas.microsoft.com/office/drawing/2014/main" id="{78C9DDA7-CBB4-4629-A3BF-5ADF3B2B4FFA}"/>
              </a:ext>
            </a:extLst>
          </p:cNvPr>
          <p:cNvSpPr txBox="1"/>
          <p:nvPr/>
        </p:nvSpPr>
        <p:spPr>
          <a:xfrm>
            <a:off x="891871" y="1996065"/>
            <a:ext cx="7284720" cy="1429622"/>
          </a:xfrm>
          <a:prstGeom prst="rect">
            <a:avLst/>
          </a:prstGeom>
          <a:noFill/>
        </p:spPr>
        <p:txBody>
          <a:bodyPr wrap="square">
            <a:spAutoFit/>
          </a:bodyPr>
          <a:lstStyle/>
          <a:p>
            <a:pPr algn="ctr">
              <a:lnSpc>
                <a:spcPct val="150000"/>
              </a:lnSpc>
              <a:spcBef>
                <a:spcPts val="1000"/>
              </a:spcBef>
            </a:pPr>
            <a:r>
              <a:rPr lang="pt-BR" sz="2000" dirty="0">
                <a:latin typeface="Calibri Light" panose="020F0302020204030204" pitchFamily="34" charset="0"/>
              </a:rPr>
              <a:t>Na </a:t>
            </a:r>
            <a:r>
              <a:rPr lang="pt-BR" sz="2000" b="1" dirty="0">
                <a:latin typeface="Calibri Light" panose="020F0302020204030204" pitchFamily="34" charset="0"/>
              </a:rPr>
              <a:t>dependência química </a:t>
            </a:r>
            <a:r>
              <a:rPr lang="pt-BR" sz="2000" dirty="0">
                <a:latin typeface="Calibri Light" panose="020F0302020204030204" pitchFamily="34" charset="0"/>
              </a:rPr>
              <a:t>existem </a:t>
            </a:r>
            <a:r>
              <a:rPr lang="pt-BR" sz="2000" b="1" dirty="0">
                <a:latin typeface="Calibri Light" panose="020F0302020204030204" pitchFamily="34" charset="0"/>
              </a:rPr>
              <a:t>estágios </a:t>
            </a:r>
            <a:r>
              <a:rPr lang="pt-BR" sz="2000" dirty="0">
                <a:latin typeface="Calibri Light" panose="020F0302020204030204" pitchFamily="34" charset="0"/>
              </a:rPr>
              <a:t>de motivação no </a:t>
            </a:r>
            <a:r>
              <a:rPr lang="pt-BR" sz="2000" b="1" dirty="0">
                <a:latin typeface="Calibri Light" panose="020F0302020204030204" pitchFamily="34" charset="0"/>
              </a:rPr>
              <a:t>tratamento</a:t>
            </a:r>
            <a:r>
              <a:rPr lang="pt-BR" sz="2000" dirty="0">
                <a:latin typeface="Calibri Light" panose="020F0302020204030204" pitchFamily="34" charset="0"/>
              </a:rPr>
              <a:t> do paciente para a sua aceitação e mudança de comportamentos considerados problema. </a:t>
            </a:r>
          </a:p>
        </p:txBody>
      </p:sp>
      <p:pic>
        <p:nvPicPr>
          <p:cNvPr id="7" name="Imagem 6">
            <a:extLst>
              <a:ext uri="{FF2B5EF4-FFF2-40B4-BE49-F238E27FC236}">
                <a16:creationId xmlns="" xmlns:a16="http://schemas.microsoft.com/office/drawing/2014/main" id="{0ABD0C6D-774A-4B7D-AAC7-03F3EB2ED649}"/>
              </a:ext>
            </a:extLst>
          </p:cNvPr>
          <p:cNvPicPr>
            <a:picLocks noChangeAspect="1"/>
          </p:cNvPicPr>
          <p:nvPr/>
        </p:nvPicPr>
        <p:blipFill>
          <a:blip r:embed="rId4" cstate="print"/>
          <a:stretch>
            <a:fillRect/>
          </a:stretch>
        </p:blipFill>
        <p:spPr>
          <a:xfrm>
            <a:off x="2623931" y="3904466"/>
            <a:ext cx="3896138" cy="2922104"/>
          </a:xfrm>
          <a:prstGeom prst="rect">
            <a:avLst/>
          </a:prstGeom>
        </p:spPr>
      </p:pic>
      <p:pic>
        <p:nvPicPr>
          <p:cNvPr id="10" name="Imagem 9">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2141637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8" name="CaixaDeTexto 7">
            <a:extLst>
              <a:ext uri="{FF2B5EF4-FFF2-40B4-BE49-F238E27FC236}">
                <a16:creationId xmlns="" xmlns:a16="http://schemas.microsoft.com/office/drawing/2014/main" id="{CC966344-7637-4A9D-B386-11D700E00631}"/>
              </a:ext>
            </a:extLst>
          </p:cNvPr>
          <p:cNvSpPr txBox="1"/>
          <p:nvPr/>
        </p:nvSpPr>
        <p:spPr>
          <a:xfrm>
            <a:off x="469124" y="692206"/>
            <a:ext cx="8203096" cy="920252"/>
          </a:xfrm>
          <a:prstGeom prst="rect">
            <a:avLst/>
          </a:prstGeom>
          <a:noFill/>
        </p:spPr>
        <p:txBody>
          <a:bodyPr wrap="square">
            <a:spAutoFit/>
          </a:bodyPr>
          <a:lstStyle/>
          <a:p>
            <a:pPr algn="ctr">
              <a:lnSpc>
                <a:spcPct val="150000"/>
              </a:lnSpc>
              <a:spcBef>
                <a:spcPts val="1000"/>
              </a:spcBef>
            </a:pPr>
            <a:r>
              <a:rPr lang="pt-BR" sz="4000" b="0" i="0" dirty="0">
                <a:effectLst/>
                <a:latin typeface="Calibri Light" panose="020F0302020204030204" pitchFamily="34" charset="0"/>
              </a:rPr>
              <a:t>Os estágios motivacionais</a:t>
            </a:r>
            <a:endParaRPr lang="pt-BR" sz="4000" dirty="0">
              <a:latin typeface="Calibri Light" panose="020F0302020204030204" pitchFamily="34" charset="0"/>
            </a:endParaRPr>
          </a:p>
        </p:txBody>
      </p:sp>
      <p:sp>
        <p:nvSpPr>
          <p:cNvPr id="10" name="CaixaDeTexto 9">
            <a:extLst>
              <a:ext uri="{FF2B5EF4-FFF2-40B4-BE49-F238E27FC236}">
                <a16:creationId xmlns="" xmlns:a16="http://schemas.microsoft.com/office/drawing/2014/main" id="{1EB00478-73AC-49A7-886E-ECD39C99B09E}"/>
              </a:ext>
            </a:extLst>
          </p:cNvPr>
          <p:cNvSpPr txBox="1"/>
          <p:nvPr/>
        </p:nvSpPr>
        <p:spPr>
          <a:xfrm>
            <a:off x="817324" y="1906828"/>
            <a:ext cx="7506696" cy="1475789"/>
          </a:xfrm>
          <a:prstGeom prst="rect">
            <a:avLst/>
          </a:prstGeom>
          <a:noFill/>
        </p:spPr>
        <p:txBody>
          <a:bodyPr wrap="square">
            <a:spAutoFit/>
          </a:bodyPr>
          <a:lstStyle/>
          <a:p>
            <a:pPr algn="ctr">
              <a:lnSpc>
                <a:spcPct val="150000"/>
              </a:lnSpc>
            </a:pPr>
            <a:r>
              <a:rPr lang="pt-BR" sz="2200" b="1" u="sng" dirty="0" err="1">
                <a:latin typeface="Calibri Light" panose="020F0302020204030204" pitchFamily="34" charset="0"/>
              </a:rPr>
              <a:t>Pré</a:t>
            </a:r>
            <a:r>
              <a:rPr lang="pt-BR" sz="2200" b="1" u="sng" dirty="0">
                <a:latin typeface="Calibri Light" panose="020F0302020204030204" pitchFamily="34" charset="0"/>
              </a:rPr>
              <a:t>-contemplação</a:t>
            </a:r>
          </a:p>
          <a:p>
            <a:pPr algn="ctr">
              <a:lnSpc>
                <a:spcPct val="150000"/>
              </a:lnSpc>
            </a:pPr>
            <a:r>
              <a:rPr lang="pt-BR" sz="2000" dirty="0">
                <a:latin typeface="Calibri Light" panose="020F0302020204030204" pitchFamily="34" charset="0"/>
              </a:rPr>
              <a:t>Resistência a mudança. O paciente não entende os seus comportamentos e atitudes como sendo um problema relevante.</a:t>
            </a:r>
          </a:p>
        </p:txBody>
      </p:sp>
      <p:pic>
        <p:nvPicPr>
          <p:cNvPr id="2" name="Imagem 1">
            <a:extLst>
              <a:ext uri="{FF2B5EF4-FFF2-40B4-BE49-F238E27FC236}">
                <a16:creationId xmlns="" xmlns:a16="http://schemas.microsoft.com/office/drawing/2014/main" id="{99656225-4B81-4130-9907-8EB1E4AF2F15}"/>
              </a:ext>
            </a:extLst>
          </p:cNvPr>
          <p:cNvPicPr>
            <a:picLocks noChangeAspect="1"/>
          </p:cNvPicPr>
          <p:nvPr/>
        </p:nvPicPr>
        <p:blipFill>
          <a:blip r:embed="rId4" cstate="print"/>
          <a:stretch>
            <a:fillRect/>
          </a:stretch>
        </p:blipFill>
        <p:spPr>
          <a:xfrm>
            <a:off x="2348209" y="3935897"/>
            <a:ext cx="4447581" cy="2554354"/>
          </a:xfrm>
          <a:prstGeom prst="rect">
            <a:avLst/>
          </a:prstGeom>
          <a:ln w="76200" cap="sq" cmpd="thickThin">
            <a:solidFill>
              <a:srgbClr val="000000"/>
            </a:solidFill>
            <a:prstDash val="solid"/>
            <a:miter lim="800000"/>
          </a:ln>
          <a:effectLst>
            <a:innerShdw blurRad="76200">
              <a:srgbClr val="000000"/>
            </a:innerShdw>
          </a:effectLst>
        </p:spPr>
      </p:pic>
      <p:pic>
        <p:nvPicPr>
          <p:cNvPr id="9" name="Imagem 8">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1365364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8" name="CaixaDeTexto 7">
            <a:extLst>
              <a:ext uri="{FF2B5EF4-FFF2-40B4-BE49-F238E27FC236}">
                <a16:creationId xmlns="" xmlns:a16="http://schemas.microsoft.com/office/drawing/2014/main" id="{CC966344-7637-4A9D-B386-11D700E00631}"/>
              </a:ext>
            </a:extLst>
          </p:cNvPr>
          <p:cNvSpPr txBox="1"/>
          <p:nvPr/>
        </p:nvSpPr>
        <p:spPr>
          <a:xfrm>
            <a:off x="469124" y="692206"/>
            <a:ext cx="8203096" cy="920252"/>
          </a:xfrm>
          <a:prstGeom prst="rect">
            <a:avLst/>
          </a:prstGeom>
          <a:noFill/>
        </p:spPr>
        <p:txBody>
          <a:bodyPr wrap="square">
            <a:spAutoFit/>
          </a:bodyPr>
          <a:lstStyle/>
          <a:p>
            <a:pPr algn="ctr">
              <a:lnSpc>
                <a:spcPct val="150000"/>
              </a:lnSpc>
              <a:spcBef>
                <a:spcPts val="1000"/>
              </a:spcBef>
            </a:pPr>
            <a:r>
              <a:rPr lang="pt-BR" sz="4000" b="0" i="0" dirty="0">
                <a:effectLst/>
                <a:latin typeface="Calibri Light" panose="020F0302020204030204" pitchFamily="34" charset="0"/>
              </a:rPr>
              <a:t>Os estágios motivacionais</a:t>
            </a:r>
            <a:endParaRPr lang="pt-BR" sz="4000" dirty="0">
              <a:latin typeface="Calibri Light" panose="020F0302020204030204" pitchFamily="34" charset="0"/>
            </a:endParaRPr>
          </a:p>
        </p:txBody>
      </p:sp>
      <p:sp>
        <p:nvSpPr>
          <p:cNvPr id="10" name="CaixaDeTexto 9">
            <a:extLst>
              <a:ext uri="{FF2B5EF4-FFF2-40B4-BE49-F238E27FC236}">
                <a16:creationId xmlns="" xmlns:a16="http://schemas.microsoft.com/office/drawing/2014/main" id="{1EB00478-73AC-49A7-886E-ECD39C99B09E}"/>
              </a:ext>
            </a:extLst>
          </p:cNvPr>
          <p:cNvSpPr txBox="1"/>
          <p:nvPr/>
        </p:nvSpPr>
        <p:spPr>
          <a:xfrm>
            <a:off x="901809" y="1832574"/>
            <a:ext cx="7473562" cy="1937453"/>
          </a:xfrm>
          <a:prstGeom prst="rect">
            <a:avLst/>
          </a:prstGeom>
          <a:noFill/>
        </p:spPr>
        <p:txBody>
          <a:bodyPr wrap="square">
            <a:spAutoFit/>
          </a:bodyPr>
          <a:lstStyle/>
          <a:p>
            <a:pPr algn="ctr">
              <a:lnSpc>
                <a:spcPct val="150000"/>
              </a:lnSpc>
            </a:pPr>
            <a:r>
              <a:rPr lang="pt-BR" sz="2200" b="1" u="sng" dirty="0">
                <a:latin typeface="Calibri Light" panose="020F0302020204030204" pitchFamily="34" charset="0"/>
              </a:rPr>
              <a:t>Contemplação</a:t>
            </a:r>
          </a:p>
          <a:p>
            <a:pPr algn="ctr">
              <a:lnSpc>
                <a:spcPct val="150000"/>
              </a:lnSpc>
            </a:pPr>
            <a:r>
              <a:rPr lang="pt-BR" sz="2000" dirty="0">
                <a:latin typeface="Calibri Light" panose="020F0302020204030204" pitchFamily="34" charset="0"/>
              </a:rPr>
              <a:t>Começa a tomar consciência de que tem problemas com o consumo de substâncias, entretanto, o paciente não se mobiliza na sua mudança de comportamento e atitude.</a:t>
            </a:r>
          </a:p>
        </p:txBody>
      </p:sp>
      <p:pic>
        <p:nvPicPr>
          <p:cNvPr id="24" name="Imagem 23">
            <a:extLst>
              <a:ext uri="{FF2B5EF4-FFF2-40B4-BE49-F238E27FC236}">
                <a16:creationId xmlns="" xmlns:a16="http://schemas.microsoft.com/office/drawing/2014/main" id="{70203858-E15C-4077-8EA5-61440EEDF607}"/>
              </a:ext>
            </a:extLst>
          </p:cNvPr>
          <p:cNvPicPr>
            <a:picLocks noChangeAspect="1"/>
          </p:cNvPicPr>
          <p:nvPr/>
        </p:nvPicPr>
        <p:blipFill>
          <a:blip r:embed="rId4" cstate="print"/>
          <a:stretch>
            <a:fillRect/>
          </a:stretch>
        </p:blipFill>
        <p:spPr>
          <a:xfrm>
            <a:off x="3284304" y="4050284"/>
            <a:ext cx="2572735" cy="2804403"/>
          </a:xfrm>
          <a:prstGeom prst="rect">
            <a:avLst/>
          </a:prstGeom>
        </p:spPr>
      </p:pic>
      <p:pic>
        <p:nvPicPr>
          <p:cNvPr id="9" name="Imagem 8">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16017" y="6155636"/>
            <a:ext cx="1616765" cy="702364"/>
          </a:xfrm>
          <a:prstGeom prst="rect">
            <a:avLst/>
          </a:prstGeom>
        </p:spPr>
      </p:pic>
    </p:spTree>
    <p:extLst>
      <p:ext uri="{BB962C8B-B14F-4D97-AF65-F5344CB8AC3E}">
        <p14:creationId xmlns:p14="http://schemas.microsoft.com/office/powerpoint/2010/main" xmlns="" val="4174370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8" name="CaixaDeTexto 7">
            <a:extLst>
              <a:ext uri="{FF2B5EF4-FFF2-40B4-BE49-F238E27FC236}">
                <a16:creationId xmlns="" xmlns:a16="http://schemas.microsoft.com/office/drawing/2014/main" id="{CC966344-7637-4A9D-B386-11D700E00631}"/>
              </a:ext>
            </a:extLst>
          </p:cNvPr>
          <p:cNvSpPr txBox="1"/>
          <p:nvPr/>
        </p:nvSpPr>
        <p:spPr>
          <a:xfrm>
            <a:off x="469124" y="692206"/>
            <a:ext cx="8203096" cy="920252"/>
          </a:xfrm>
          <a:prstGeom prst="rect">
            <a:avLst/>
          </a:prstGeom>
          <a:noFill/>
        </p:spPr>
        <p:txBody>
          <a:bodyPr wrap="square">
            <a:spAutoFit/>
          </a:bodyPr>
          <a:lstStyle/>
          <a:p>
            <a:pPr algn="ctr">
              <a:lnSpc>
                <a:spcPct val="150000"/>
              </a:lnSpc>
              <a:spcBef>
                <a:spcPts val="1000"/>
              </a:spcBef>
            </a:pPr>
            <a:r>
              <a:rPr lang="pt-BR" sz="4000" b="0" i="0" dirty="0">
                <a:effectLst/>
                <a:latin typeface="Calibri Light" panose="020F0302020204030204" pitchFamily="34" charset="0"/>
              </a:rPr>
              <a:t>Os estágios motivacionais</a:t>
            </a:r>
            <a:endParaRPr lang="pt-BR" sz="4000" dirty="0">
              <a:latin typeface="Calibri Light" panose="020F0302020204030204" pitchFamily="34" charset="0"/>
            </a:endParaRPr>
          </a:p>
        </p:txBody>
      </p:sp>
      <p:sp>
        <p:nvSpPr>
          <p:cNvPr id="10" name="CaixaDeTexto 9">
            <a:extLst>
              <a:ext uri="{FF2B5EF4-FFF2-40B4-BE49-F238E27FC236}">
                <a16:creationId xmlns="" xmlns:a16="http://schemas.microsoft.com/office/drawing/2014/main" id="{1EB00478-73AC-49A7-886E-ECD39C99B09E}"/>
              </a:ext>
            </a:extLst>
          </p:cNvPr>
          <p:cNvSpPr txBox="1"/>
          <p:nvPr/>
        </p:nvSpPr>
        <p:spPr>
          <a:xfrm>
            <a:off x="891871" y="1832574"/>
            <a:ext cx="7473562" cy="1937453"/>
          </a:xfrm>
          <a:prstGeom prst="rect">
            <a:avLst/>
          </a:prstGeom>
          <a:noFill/>
        </p:spPr>
        <p:txBody>
          <a:bodyPr wrap="square">
            <a:spAutoFit/>
          </a:bodyPr>
          <a:lstStyle/>
          <a:p>
            <a:pPr algn="ctr">
              <a:lnSpc>
                <a:spcPct val="150000"/>
              </a:lnSpc>
            </a:pPr>
            <a:r>
              <a:rPr lang="pt-BR" sz="2200" b="1" u="sng" dirty="0">
                <a:latin typeface="Calibri Light" panose="020F0302020204030204" pitchFamily="34" charset="0"/>
              </a:rPr>
              <a:t>Preparação</a:t>
            </a:r>
          </a:p>
          <a:p>
            <a:pPr algn="ctr">
              <a:lnSpc>
                <a:spcPct val="150000"/>
              </a:lnSpc>
            </a:pPr>
            <a:r>
              <a:rPr lang="pt-BR" sz="2000" dirty="0">
                <a:latin typeface="Calibri Light" panose="020F0302020204030204" pitchFamily="34" charset="0"/>
              </a:rPr>
              <a:t>O paciente começa a despertar e ver de modo mais claro seus problemas e prejuízos causados pelo uso de drogas e como a aceitação e mudança de comportamento podem fazer ele sair dessa situação.</a:t>
            </a:r>
          </a:p>
        </p:txBody>
      </p:sp>
      <p:pic>
        <p:nvPicPr>
          <p:cNvPr id="2" name="Imagem 1">
            <a:extLst>
              <a:ext uri="{FF2B5EF4-FFF2-40B4-BE49-F238E27FC236}">
                <a16:creationId xmlns="" xmlns:a16="http://schemas.microsoft.com/office/drawing/2014/main" id="{0F28D894-4724-4D73-B359-C91798906095}"/>
              </a:ext>
            </a:extLst>
          </p:cNvPr>
          <p:cNvPicPr>
            <a:picLocks noChangeAspect="1"/>
          </p:cNvPicPr>
          <p:nvPr/>
        </p:nvPicPr>
        <p:blipFill>
          <a:blip r:embed="rId4" cstate="print"/>
          <a:stretch>
            <a:fillRect/>
          </a:stretch>
        </p:blipFill>
        <p:spPr>
          <a:xfrm>
            <a:off x="3080631" y="4280452"/>
            <a:ext cx="3812957" cy="2135256"/>
          </a:xfrm>
          <a:prstGeom prst="rect">
            <a:avLst/>
          </a:prstGeom>
        </p:spPr>
      </p:pic>
      <p:pic>
        <p:nvPicPr>
          <p:cNvPr id="9" name="Imagem 8">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144849"/>
            <a:ext cx="1616765" cy="702364"/>
          </a:xfrm>
          <a:prstGeom prst="rect">
            <a:avLst/>
          </a:prstGeom>
        </p:spPr>
      </p:pic>
    </p:spTree>
    <p:extLst>
      <p:ext uri="{BB962C8B-B14F-4D97-AF65-F5344CB8AC3E}">
        <p14:creationId xmlns:p14="http://schemas.microsoft.com/office/powerpoint/2010/main" xmlns="" val="2780091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8" name="CaixaDeTexto 7">
            <a:extLst>
              <a:ext uri="{FF2B5EF4-FFF2-40B4-BE49-F238E27FC236}">
                <a16:creationId xmlns="" xmlns:a16="http://schemas.microsoft.com/office/drawing/2014/main" id="{CC966344-7637-4A9D-B386-11D700E00631}"/>
              </a:ext>
            </a:extLst>
          </p:cNvPr>
          <p:cNvSpPr txBox="1"/>
          <p:nvPr/>
        </p:nvSpPr>
        <p:spPr>
          <a:xfrm>
            <a:off x="469124" y="692206"/>
            <a:ext cx="8203096" cy="920252"/>
          </a:xfrm>
          <a:prstGeom prst="rect">
            <a:avLst/>
          </a:prstGeom>
          <a:noFill/>
        </p:spPr>
        <p:txBody>
          <a:bodyPr wrap="square">
            <a:spAutoFit/>
          </a:bodyPr>
          <a:lstStyle/>
          <a:p>
            <a:pPr algn="ctr">
              <a:lnSpc>
                <a:spcPct val="150000"/>
              </a:lnSpc>
              <a:spcBef>
                <a:spcPts val="1000"/>
              </a:spcBef>
            </a:pPr>
            <a:r>
              <a:rPr lang="pt-BR" sz="4000" b="0" i="0" dirty="0">
                <a:effectLst/>
                <a:latin typeface="Calibri Light" panose="020F0302020204030204" pitchFamily="34" charset="0"/>
              </a:rPr>
              <a:t>Os estágios motivacionais</a:t>
            </a:r>
            <a:endParaRPr lang="pt-BR" sz="4000" dirty="0">
              <a:latin typeface="Calibri Light" panose="020F0302020204030204" pitchFamily="34" charset="0"/>
            </a:endParaRPr>
          </a:p>
        </p:txBody>
      </p:sp>
      <p:sp>
        <p:nvSpPr>
          <p:cNvPr id="10" name="CaixaDeTexto 9">
            <a:extLst>
              <a:ext uri="{FF2B5EF4-FFF2-40B4-BE49-F238E27FC236}">
                <a16:creationId xmlns="" xmlns:a16="http://schemas.microsoft.com/office/drawing/2014/main" id="{1EB00478-73AC-49A7-886E-ECD39C99B09E}"/>
              </a:ext>
            </a:extLst>
          </p:cNvPr>
          <p:cNvSpPr txBox="1"/>
          <p:nvPr/>
        </p:nvSpPr>
        <p:spPr>
          <a:xfrm>
            <a:off x="891872" y="1828193"/>
            <a:ext cx="7473562" cy="1475789"/>
          </a:xfrm>
          <a:prstGeom prst="rect">
            <a:avLst/>
          </a:prstGeom>
          <a:noFill/>
        </p:spPr>
        <p:txBody>
          <a:bodyPr wrap="square">
            <a:spAutoFit/>
          </a:bodyPr>
          <a:lstStyle/>
          <a:p>
            <a:pPr algn="ctr">
              <a:lnSpc>
                <a:spcPct val="150000"/>
              </a:lnSpc>
            </a:pPr>
            <a:r>
              <a:rPr lang="pt-BR" sz="2200" b="1" u="sng" dirty="0">
                <a:latin typeface="Calibri Light" panose="020F0302020204030204" pitchFamily="34" charset="0"/>
              </a:rPr>
              <a:t>Ação</a:t>
            </a:r>
          </a:p>
          <a:p>
            <a:pPr algn="ctr">
              <a:lnSpc>
                <a:spcPct val="150000"/>
              </a:lnSpc>
            </a:pPr>
            <a:r>
              <a:rPr lang="pt-BR" sz="2000" dirty="0">
                <a:latin typeface="Calibri Light" panose="020F0302020204030204" pitchFamily="34" charset="0"/>
              </a:rPr>
              <a:t>O paciente começa a pôr em prática de fato as mudanças em seus comportamentos e atitudes, considerados problemas.</a:t>
            </a:r>
          </a:p>
        </p:txBody>
      </p:sp>
      <p:pic>
        <p:nvPicPr>
          <p:cNvPr id="7" name="Imagem 6">
            <a:extLst>
              <a:ext uri="{FF2B5EF4-FFF2-40B4-BE49-F238E27FC236}">
                <a16:creationId xmlns="" xmlns:a16="http://schemas.microsoft.com/office/drawing/2014/main" id="{A17646EC-87D5-4844-90AE-BDC6B214C9BD}"/>
              </a:ext>
            </a:extLst>
          </p:cNvPr>
          <p:cNvPicPr>
            <a:picLocks noChangeAspect="1"/>
          </p:cNvPicPr>
          <p:nvPr/>
        </p:nvPicPr>
        <p:blipFill>
          <a:blip r:embed="rId4" cstate="print"/>
          <a:stretch>
            <a:fillRect/>
          </a:stretch>
        </p:blipFill>
        <p:spPr>
          <a:xfrm>
            <a:off x="3205254" y="3740068"/>
            <a:ext cx="2733492" cy="2733492"/>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9" name="Imagem 8">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382983" y="6155636"/>
            <a:ext cx="1616765" cy="702364"/>
          </a:xfrm>
          <a:prstGeom prst="rect">
            <a:avLst/>
          </a:prstGeom>
        </p:spPr>
      </p:pic>
    </p:spTree>
    <p:extLst>
      <p:ext uri="{BB962C8B-B14F-4D97-AF65-F5344CB8AC3E}">
        <p14:creationId xmlns:p14="http://schemas.microsoft.com/office/powerpoint/2010/main" xmlns="" val="2174200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8" name="CaixaDeTexto 7">
            <a:extLst>
              <a:ext uri="{FF2B5EF4-FFF2-40B4-BE49-F238E27FC236}">
                <a16:creationId xmlns="" xmlns:a16="http://schemas.microsoft.com/office/drawing/2014/main" id="{CC966344-7637-4A9D-B386-11D700E00631}"/>
              </a:ext>
            </a:extLst>
          </p:cNvPr>
          <p:cNvSpPr txBox="1"/>
          <p:nvPr/>
        </p:nvSpPr>
        <p:spPr>
          <a:xfrm>
            <a:off x="469124" y="692206"/>
            <a:ext cx="8203096" cy="920252"/>
          </a:xfrm>
          <a:prstGeom prst="rect">
            <a:avLst/>
          </a:prstGeom>
          <a:noFill/>
        </p:spPr>
        <p:txBody>
          <a:bodyPr wrap="square">
            <a:spAutoFit/>
          </a:bodyPr>
          <a:lstStyle/>
          <a:p>
            <a:pPr algn="ctr">
              <a:lnSpc>
                <a:spcPct val="150000"/>
              </a:lnSpc>
              <a:spcBef>
                <a:spcPts val="1000"/>
              </a:spcBef>
            </a:pPr>
            <a:r>
              <a:rPr lang="pt-BR" sz="4000" b="0" i="0" dirty="0">
                <a:effectLst/>
                <a:latin typeface="Calibri Light" panose="020F0302020204030204" pitchFamily="34" charset="0"/>
              </a:rPr>
              <a:t>Os estágios motivacionais</a:t>
            </a:r>
            <a:endParaRPr lang="pt-BR" sz="4000" dirty="0">
              <a:latin typeface="Calibri Light" panose="020F0302020204030204" pitchFamily="34" charset="0"/>
            </a:endParaRPr>
          </a:p>
        </p:txBody>
      </p:sp>
      <p:sp>
        <p:nvSpPr>
          <p:cNvPr id="10" name="CaixaDeTexto 9">
            <a:extLst>
              <a:ext uri="{FF2B5EF4-FFF2-40B4-BE49-F238E27FC236}">
                <a16:creationId xmlns="" xmlns:a16="http://schemas.microsoft.com/office/drawing/2014/main" id="{1EB00478-73AC-49A7-886E-ECD39C99B09E}"/>
              </a:ext>
            </a:extLst>
          </p:cNvPr>
          <p:cNvSpPr txBox="1"/>
          <p:nvPr/>
        </p:nvSpPr>
        <p:spPr>
          <a:xfrm>
            <a:off x="640080" y="1828193"/>
            <a:ext cx="7861186" cy="1937453"/>
          </a:xfrm>
          <a:prstGeom prst="rect">
            <a:avLst/>
          </a:prstGeom>
          <a:noFill/>
        </p:spPr>
        <p:txBody>
          <a:bodyPr wrap="square">
            <a:spAutoFit/>
          </a:bodyPr>
          <a:lstStyle/>
          <a:p>
            <a:pPr algn="ctr">
              <a:lnSpc>
                <a:spcPct val="150000"/>
              </a:lnSpc>
            </a:pPr>
            <a:r>
              <a:rPr lang="pt-BR" sz="2200" b="1" u="sng" dirty="0">
                <a:latin typeface="Calibri Light" panose="020F0302020204030204" pitchFamily="34" charset="0"/>
              </a:rPr>
              <a:t>Manutenção</a:t>
            </a:r>
          </a:p>
          <a:p>
            <a:pPr algn="ctr">
              <a:lnSpc>
                <a:spcPct val="150000"/>
              </a:lnSpc>
            </a:pPr>
            <a:r>
              <a:rPr lang="pt-BR" sz="2000" dirty="0">
                <a:solidFill>
                  <a:srgbClr val="000000"/>
                </a:solidFill>
                <a:latin typeface="Calibri Light" panose="020F0302020204030204" pitchFamily="34" charset="0"/>
              </a:rPr>
              <a:t>Possibilita o paciente conferir se seus comportamentos e ações da fase anterior de fato o levaram ao processo de mudança. </a:t>
            </a:r>
          </a:p>
          <a:p>
            <a:pPr algn="ctr">
              <a:lnSpc>
                <a:spcPct val="150000"/>
              </a:lnSpc>
            </a:pPr>
            <a:r>
              <a:rPr lang="pt-BR" sz="2000" b="1" dirty="0">
                <a:solidFill>
                  <a:srgbClr val="000000"/>
                </a:solidFill>
                <a:latin typeface="Calibri Light" panose="020F0302020204030204" pitchFamily="34" charset="0"/>
              </a:rPr>
              <a:t>Exige esforço continuo para evitar a recaída.</a:t>
            </a:r>
          </a:p>
        </p:txBody>
      </p:sp>
      <p:pic>
        <p:nvPicPr>
          <p:cNvPr id="15" name="Imagem 14">
            <a:extLst>
              <a:ext uri="{FF2B5EF4-FFF2-40B4-BE49-F238E27FC236}">
                <a16:creationId xmlns="" xmlns:a16="http://schemas.microsoft.com/office/drawing/2014/main" id="{D6B8769D-750A-4AB4-AA2D-EB596E430681}"/>
              </a:ext>
            </a:extLst>
          </p:cNvPr>
          <p:cNvPicPr>
            <a:picLocks noChangeAspect="1"/>
          </p:cNvPicPr>
          <p:nvPr/>
        </p:nvPicPr>
        <p:blipFill>
          <a:blip r:embed="rId4" cstate="print"/>
          <a:stretch>
            <a:fillRect/>
          </a:stretch>
        </p:blipFill>
        <p:spPr>
          <a:xfrm>
            <a:off x="3400139" y="3851572"/>
            <a:ext cx="2341067" cy="2917189"/>
          </a:xfrm>
          <a:prstGeom prst="rect">
            <a:avLst/>
          </a:prstGeom>
        </p:spPr>
      </p:pic>
      <p:pic>
        <p:nvPicPr>
          <p:cNvPr id="9" name="Imagem 8">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2825132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8" name="CaixaDeTexto 7">
            <a:extLst>
              <a:ext uri="{FF2B5EF4-FFF2-40B4-BE49-F238E27FC236}">
                <a16:creationId xmlns="" xmlns:a16="http://schemas.microsoft.com/office/drawing/2014/main" id="{CC966344-7637-4A9D-B386-11D700E00631}"/>
              </a:ext>
            </a:extLst>
          </p:cNvPr>
          <p:cNvSpPr txBox="1"/>
          <p:nvPr/>
        </p:nvSpPr>
        <p:spPr>
          <a:xfrm>
            <a:off x="469124" y="692206"/>
            <a:ext cx="8203096" cy="920252"/>
          </a:xfrm>
          <a:prstGeom prst="rect">
            <a:avLst/>
          </a:prstGeom>
          <a:noFill/>
        </p:spPr>
        <p:txBody>
          <a:bodyPr wrap="square">
            <a:spAutoFit/>
          </a:bodyPr>
          <a:lstStyle/>
          <a:p>
            <a:pPr algn="ctr">
              <a:lnSpc>
                <a:spcPct val="150000"/>
              </a:lnSpc>
              <a:spcBef>
                <a:spcPts val="1000"/>
              </a:spcBef>
            </a:pPr>
            <a:r>
              <a:rPr lang="pt-BR" sz="4000" b="0" i="0" dirty="0">
                <a:effectLst/>
                <a:latin typeface="Calibri Light" panose="020F0302020204030204" pitchFamily="34" charset="0"/>
              </a:rPr>
              <a:t>Objetivos do grupo terapêutico</a:t>
            </a:r>
            <a:endParaRPr lang="pt-BR" sz="4000" dirty="0">
              <a:latin typeface="Calibri Light" panose="020F0302020204030204" pitchFamily="34" charset="0"/>
            </a:endParaRPr>
          </a:p>
        </p:txBody>
      </p:sp>
      <p:sp>
        <p:nvSpPr>
          <p:cNvPr id="10" name="CaixaDeTexto 9">
            <a:extLst>
              <a:ext uri="{FF2B5EF4-FFF2-40B4-BE49-F238E27FC236}">
                <a16:creationId xmlns="" xmlns:a16="http://schemas.microsoft.com/office/drawing/2014/main" id="{1EB00478-73AC-49A7-886E-ECD39C99B09E}"/>
              </a:ext>
            </a:extLst>
          </p:cNvPr>
          <p:cNvSpPr txBox="1"/>
          <p:nvPr/>
        </p:nvSpPr>
        <p:spPr>
          <a:xfrm>
            <a:off x="1031680" y="2028051"/>
            <a:ext cx="7077984" cy="967957"/>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pt-BR" sz="2000" dirty="0">
                <a:latin typeface="Calibri Light" panose="020F0302020204030204" pitchFamily="34" charset="0"/>
              </a:rPr>
              <a:t>Visa diretamente o entendimento do paciente sobre sua própria doença e a troca de experiência entre os membros. </a:t>
            </a:r>
          </a:p>
        </p:txBody>
      </p:sp>
      <p:pic>
        <p:nvPicPr>
          <p:cNvPr id="3" name="Imagem 2">
            <a:extLst>
              <a:ext uri="{FF2B5EF4-FFF2-40B4-BE49-F238E27FC236}">
                <a16:creationId xmlns="" xmlns:a16="http://schemas.microsoft.com/office/drawing/2014/main" id="{77DCC7BA-2835-49D7-8439-EB2D066C3EA7}"/>
              </a:ext>
            </a:extLst>
          </p:cNvPr>
          <p:cNvPicPr>
            <a:picLocks noChangeAspect="1"/>
          </p:cNvPicPr>
          <p:nvPr/>
        </p:nvPicPr>
        <p:blipFill>
          <a:blip r:embed="rId4" cstate="print"/>
          <a:stretch>
            <a:fillRect/>
          </a:stretch>
        </p:blipFill>
        <p:spPr>
          <a:xfrm>
            <a:off x="1639324" y="3425687"/>
            <a:ext cx="5862695" cy="2748138"/>
          </a:xfrm>
          <a:prstGeom prst="rect">
            <a:avLst/>
          </a:prstGeom>
        </p:spPr>
      </p:pic>
      <p:pic>
        <p:nvPicPr>
          <p:cNvPr id="9" name="Imagem 8">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447205" y="6173825"/>
            <a:ext cx="1616765" cy="702364"/>
          </a:xfrm>
          <a:prstGeom prst="rect">
            <a:avLst/>
          </a:prstGeom>
        </p:spPr>
      </p:pic>
    </p:spTree>
    <p:extLst>
      <p:ext uri="{BB962C8B-B14F-4D97-AF65-F5344CB8AC3E}">
        <p14:creationId xmlns:p14="http://schemas.microsoft.com/office/powerpoint/2010/main" xmlns="" val="2238587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8" name="CaixaDeTexto 7">
            <a:extLst>
              <a:ext uri="{FF2B5EF4-FFF2-40B4-BE49-F238E27FC236}">
                <a16:creationId xmlns="" xmlns:a16="http://schemas.microsoft.com/office/drawing/2014/main" id="{CC966344-7637-4A9D-B386-11D700E00631}"/>
              </a:ext>
            </a:extLst>
          </p:cNvPr>
          <p:cNvSpPr txBox="1"/>
          <p:nvPr/>
        </p:nvSpPr>
        <p:spPr>
          <a:xfrm>
            <a:off x="469124" y="692206"/>
            <a:ext cx="8203096" cy="920252"/>
          </a:xfrm>
          <a:prstGeom prst="rect">
            <a:avLst/>
          </a:prstGeom>
          <a:noFill/>
        </p:spPr>
        <p:txBody>
          <a:bodyPr wrap="square">
            <a:spAutoFit/>
          </a:bodyPr>
          <a:lstStyle/>
          <a:p>
            <a:pPr algn="ctr">
              <a:lnSpc>
                <a:spcPct val="150000"/>
              </a:lnSpc>
              <a:spcBef>
                <a:spcPts val="1000"/>
              </a:spcBef>
            </a:pPr>
            <a:r>
              <a:rPr lang="pt-BR" sz="4000" b="0" i="0" dirty="0">
                <a:effectLst/>
                <a:latin typeface="Calibri Light" panose="020F0302020204030204" pitchFamily="34" charset="0"/>
              </a:rPr>
              <a:t>Objetivos do grupo terapêutico</a:t>
            </a:r>
            <a:endParaRPr lang="pt-BR" sz="4000" dirty="0">
              <a:latin typeface="Calibri Light" panose="020F0302020204030204" pitchFamily="34" charset="0"/>
            </a:endParaRPr>
          </a:p>
        </p:txBody>
      </p:sp>
      <p:sp>
        <p:nvSpPr>
          <p:cNvPr id="9" name="CaixaDeTexto 8">
            <a:extLst>
              <a:ext uri="{FF2B5EF4-FFF2-40B4-BE49-F238E27FC236}">
                <a16:creationId xmlns="" xmlns:a16="http://schemas.microsoft.com/office/drawing/2014/main" id="{57E0DFC1-F048-4729-A361-FD991001C23E}"/>
              </a:ext>
            </a:extLst>
          </p:cNvPr>
          <p:cNvSpPr txBox="1"/>
          <p:nvPr/>
        </p:nvSpPr>
        <p:spPr>
          <a:xfrm>
            <a:off x="885577" y="2050365"/>
            <a:ext cx="7370192" cy="1891287"/>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pt-BR" sz="2000" dirty="0">
                <a:latin typeface="Calibri Light" panose="020F0302020204030204" pitchFamily="34" charset="0"/>
              </a:rPr>
              <a:t>O esclarecimento dos critérios diagnósticos e crenças a respeito da dependência química contribui para o entendimento (e </a:t>
            </a:r>
            <a:r>
              <a:rPr lang="pt-BR" sz="2000" b="1" dirty="0">
                <a:latin typeface="Calibri Light" panose="020F0302020204030204" pitchFamily="34" charset="0"/>
              </a:rPr>
              <a:t>aceitação</a:t>
            </a:r>
            <a:r>
              <a:rPr lang="pt-BR" sz="2000" dirty="0">
                <a:latin typeface="Calibri Light" panose="020F0302020204030204" pitchFamily="34" charset="0"/>
              </a:rPr>
              <a:t>) desta como doença, o que colabora para os pacientes se sentirem compreendidos e mais </a:t>
            </a:r>
            <a:r>
              <a:rPr lang="pt-BR" sz="2000" b="1" dirty="0">
                <a:latin typeface="Calibri Light" panose="020F0302020204030204" pitchFamily="34" charset="0"/>
              </a:rPr>
              <a:t>aptos a mudarem</a:t>
            </a:r>
            <a:r>
              <a:rPr lang="pt-BR" sz="2000" dirty="0">
                <a:latin typeface="Calibri Light" panose="020F0302020204030204" pitchFamily="34" charset="0"/>
              </a:rPr>
              <a:t>.</a:t>
            </a:r>
          </a:p>
        </p:txBody>
      </p:sp>
      <p:pic>
        <p:nvPicPr>
          <p:cNvPr id="2" name="Imagem 1">
            <a:extLst>
              <a:ext uri="{FF2B5EF4-FFF2-40B4-BE49-F238E27FC236}">
                <a16:creationId xmlns="" xmlns:a16="http://schemas.microsoft.com/office/drawing/2014/main" id="{83A8089D-4959-467A-ACE8-88471851F20C}"/>
              </a:ext>
            </a:extLst>
          </p:cNvPr>
          <p:cNvPicPr>
            <a:picLocks noChangeAspect="1"/>
          </p:cNvPicPr>
          <p:nvPr/>
        </p:nvPicPr>
        <p:blipFill>
          <a:blip r:embed="rId4" cstate="print"/>
          <a:stretch>
            <a:fillRect/>
          </a:stretch>
        </p:blipFill>
        <p:spPr>
          <a:xfrm>
            <a:off x="3068000" y="4379559"/>
            <a:ext cx="3005344" cy="1957767"/>
          </a:xfrm>
          <a:prstGeom prst="rect">
            <a:avLst/>
          </a:prstGeom>
          <a:ln w="76200" cap="sq" cmpd="thickThin">
            <a:solidFill>
              <a:srgbClr val="000000"/>
            </a:solidFill>
            <a:prstDash val="solid"/>
            <a:miter lim="800000"/>
          </a:ln>
          <a:effectLst>
            <a:innerShdw blurRad="76200">
              <a:srgbClr val="000000"/>
            </a:innerShdw>
          </a:effectLst>
        </p:spPr>
      </p:pic>
      <p:pic>
        <p:nvPicPr>
          <p:cNvPr id="10" name="Imagem 9">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5" y="6155636"/>
            <a:ext cx="1616765" cy="702364"/>
          </a:xfrm>
          <a:prstGeom prst="rect">
            <a:avLst/>
          </a:prstGeom>
        </p:spPr>
      </p:pic>
    </p:spTree>
    <p:extLst>
      <p:ext uri="{BB962C8B-B14F-4D97-AF65-F5344CB8AC3E}">
        <p14:creationId xmlns:p14="http://schemas.microsoft.com/office/powerpoint/2010/main" xmlns="" val="3275060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8" name="CaixaDeTexto 7">
            <a:extLst>
              <a:ext uri="{FF2B5EF4-FFF2-40B4-BE49-F238E27FC236}">
                <a16:creationId xmlns="" xmlns:a16="http://schemas.microsoft.com/office/drawing/2014/main" id="{CC966344-7637-4A9D-B386-11D700E00631}"/>
              </a:ext>
            </a:extLst>
          </p:cNvPr>
          <p:cNvSpPr txBox="1"/>
          <p:nvPr/>
        </p:nvSpPr>
        <p:spPr>
          <a:xfrm>
            <a:off x="469124" y="692206"/>
            <a:ext cx="8203096" cy="920252"/>
          </a:xfrm>
          <a:prstGeom prst="rect">
            <a:avLst/>
          </a:prstGeom>
          <a:noFill/>
        </p:spPr>
        <p:txBody>
          <a:bodyPr wrap="square">
            <a:spAutoFit/>
          </a:bodyPr>
          <a:lstStyle/>
          <a:p>
            <a:pPr algn="ctr">
              <a:lnSpc>
                <a:spcPct val="150000"/>
              </a:lnSpc>
              <a:spcBef>
                <a:spcPts val="1000"/>
              </a:spcBef>
            </a:pPr>
            <a:r>
              <a:rPr lang="pt-BR" sz="4000" b="0" i="0" dirty="0">
                <a:effectLst/>
                <a:latin typeface="Calibri Light" panose="020F0302020204030204" pitchFamily="34" charset="0"/>
              </a:rPr>
              <a:t>Os benefícios da terapia de grupo</a:t>
            </a:r>
            <a:endParaRPr lang="pt-BR" sz="4000" dirty="0">
              <a:latin typeface="Calibri Light" panose="020F0302020204030204" pitchFamily="34" charset="0"/>
            </a:endParaRPr>
          </a:p>
        </p:txBody>
      </p:sp>
      <p:sp>
        <p:nvSpPr>
          <p:cNvPr id="9" name="CaixaDeTexto 8">
            <a:extLst>
              <a:ext uri="{FF2B5EF4-FFF2-40B4-BE49-F238E27FC236}">
                <a16:creationId xmlns="" xmlns:a16="http://schemas.microsoft.com/office/drawing/2014/main" id="{40A44BDE-1426-4223-812B-D17639434D22}"/>
              </a:ext>
            </a:extLst>
          </p:cNvPr>
          <p:cNvSpPr txBox="1"/>
          <p:nvPr/>
        </p:nvSpPr>
        <p:spPr>
          <a:xfrm>
            <a:off x="640080" y="1977990"/>
            <a:ext cx="7861184" cy="492443"/>
          </a:xfrm>
          <a:prstGeom prst="rect">
            <a:avLst/>
          </a:prstGeom>
          <a:noFill/>
        </p:spPr>
        <p:txBody>
          <a:bodyPr wrap="square">
            <a:spAutoFit/>
          </a:bodyPr>
          <a:lstStyle/>
          <a:p>
            <a:pPr algn="ctr"/>
            <a:r>
              <a:rPr lang="pt-BR" sz="2600" u="sng" dirty="0">
                <a:latin typeface="Calibri Light" panose="020F0302020204030204" pitchFamily="34" charset="0"/>
              </a:rPr>
              <a:t>A pessoa está sendo ouvida e compreendida.</a:t>
            </a:r>
          </a:p>
        </p:txBody>
      </p:sp>
      <p:pic>
        <p:nvPicPr>
          <p:cNvPr id="23" name="Imagem 22">
            <a:extLst>
              <a:ext uri="{FF2B5EF4-FFF2-40B4-BE49-F238E27FC236}">
                <a16:creationId xmlns="" xmlns:a16="http://schemas.microsoft.com/office/drawing/2014/main" id="{726DF0D7-29CC-46D3-AF4C-F2201AA0ACFC}"/>
              </a:ext>
            </a:extLst>
          </p:cNvPr>
          <p:cNvPicPr>
            <a:picLocks noChangeAspect="1"/>
          </p:cNvPicPr>
          <p:nvPr/>
        </p:nvPicPr>
        <p:blipFill>
          <a:blip r:embed="rId4" cstate="print"/>
          <a:stretch>
            <a:fillRect/>
          </a:stretch>
        </p:blipFill>
        <p:spPr>
          <a:xfrm>
            <a:off x="1996192" y="2981739"/>
            <a:ext cx="5151615" cy="3688570"/>
          </a:xfrm>
          <a:prstGeom prst="rect">
            <a:avLst/>
          </a:prstGeom>
        </p:spPr>
      </p:pic>
      <p:pic>
        <p:nvPicPr>
          <p:cNvPr id="10" name="Imagem 9">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32374521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12" name="CaixaDeTexto 11">
            <a:extLst>
              <a:ext uri="{FF2B5EF4-FFF2-40B4-BE49-F238E27FC236}">
                <a16:creationId xmlns="" xmlns:a16="http://schemas.microsoft.com/office/drawing/2014/main" id="{836AD788-0626-4C37-84CD-AB47035E897C}"/>
              </a:ext>
            </a:extLst>
          </p:cNvPr>
          <p:cNvSpPr txBox="1"/>
          <p:nvPr/>
        </p:nvSpPr>
        <p:spPr>
          <a:xfrm>
            <a:off x="640080" y="1949558"/>
            <a:ext cx="7861184" cy="492443"/>
          </a:xfrm>
          <a:prstGeom prst="rect">
            <a:avLst/>
          </a:prstGeom>
          <a:noFill/>
        </p:spPr>
        <p:txBody>
          <a:bodyPr wrap="square">
            <a:spAutoFit/>
          </a:bodyPr>
          <a:lstStyle/>
          <a:p>
            <a:pPr algn="ctr"/>
            <a:r>
              <a:rPr lang="pt-BR" sz="2600" u="sng" dirty="0">
                <a:latin typeface="Calibri Light" panose="020F0302020204030204" pitchFamily="34" charset="0"/>
              </a:rPr>
              <a:t>Há uma troca.</a:t>
            </a:r>
          </a:p>
        </p:txBody>
      </p:sp>
      <p:pic>
        <p:nvPicPr>
          <p:cNvPr id="2" name="Imagem 1">
            <a:extLst>
              <a:ext uri="{FF2B5EF4-FFF2-40B4-BE49-F238E27FC236}">
                <a16:creationId xmlns="" xmlns:a16="http://schemas.microsoft.com/office/drawing/2014/main" id="{E7B8B7F1-EA0C-4EA9-A6BC-DD2A6196278C}"/>
              </a:ext>
            </a:extLst>
          </p:cNvPr>
          <p:cNvPicPr>
            <a:picLocks noChangeAspect="1"/>
          </p:cNvPicPr>
          <p:nvPr/>
        </p:nvPicPr>
        <p:blipFill>
          <a:blip r:embed="rId4" cstate="print"/>
          <a:stretch>
            <a:fillRect/>
          </a:stretch>
        </p:blipFill>
        <p:spPr>
          <a:xfrm>
            <a:off x="4570672" y="3222338"/>
            <a:ext cx="3035320" cy="2852012"/>
          </a:xfrm>
          <a:prstGeom prst="roundRect">
            <a:avLst>
              <a:gd name="adj" fmla="val 8594"/>
            </a:avLst>
          </a:prstGeom>
          <a:solidFill>
            <a:srgbClr val="FFFFFF">
              <a:shade val="85000"/>
            </a:srgbClr>
          </a:solidFill>
          <a:ln>
            <a:noFill/>
          </a:ln>
          <a:effectLst/>
        </p:spPr>
      </p:pic>
      <p:sp>
        <p:nvSpPr>
          <p:cNvPr id="3" name="CaixaDeTexto 2">
            <a:extLst>
              <a:ext uri="{FF2B5EF4-FFF2-40B4-BE49-F238E27FC236}">
                <a16:creationId xmlns="" xmlns:a16="http://schemas.microsoft.com/office/drawing/2014/main" id="{88933E78-FBE9-4332-977C-70D26D1FF0AB}"/>
              </a:ext>
            </a:extLst>
          </p:cNvPr>
          <p:cNvSpPr txBox="1"/>
          <p:nvPr/>
        </p:nvSpPr>
        <p:spPr>
          <a:xfrm>
            <a:off x="1571215" y="3222338"/>
            <a:ext cx="1052532" cy="369332"/>
          </a:xfrm>
          <a:prstGeom prst="rect">
            <a:avLst/>
          </a:prstGeom>
          <a:noFill/>
        </p:spPr>
        <p:txBody>
          <a:bodyPr wrap="none" rtlCol="0">
            <a:spAutoFit/>
          </a:bodyPr>
          <a:lstStyle/>
          <a:p>
            <a:r>
              <a:rPr lang="pt-BR" b="1" dirty="0">
                <a:latin typeface="Calibri Light" panose="020F0302020204030204" pitchFamily="34" charset="0"/>
              </a:rPr>
              <a:t>interação</a:t>
            </a:r>
          </a:p>
        </p:txBody>
      </p:sp>
      <p:sp>
        <p:nvSpPr>
          <p:cNvPr id="13" name="CaixaDeTexto 12">
            <a:extLst>
              <a:ext uri="{FF2B5EF4-FFF2-40B4-BE49-F238E27FC236}">
                <a16:creationId xmlns="" xmlns:a16="http://schemas.microsoft.com/office/drawing/2014/main" id="{5FB61290-F477-4209-AFD4-3DB1033C49A7}"/>
              </a:ext>
            </a:extLst>
          </p:cNvPr>
          <p:cNvSpPr txBox="1"/>
          <p:nvPr/>
        </p:nvSpPr>
        <p:spPr>
          <a:xfrm>
            <a:off x="2441781" y="4123813"/>
            <a:ext cx="1330492" cy="369332"/>
          </a:xfrm>
          <a:prstGeom prst="rect">
            <a:avLst/>
          </a:prstGeom>
          <a:noFill/>
        </p:spPr>
        <p:txBody>
          <a:bodyPr wrap="none" rtlCol="0">
            <a:spAutoFit/>
          </a:bodyPr>
          <a:lstStyle/>
          <a:p>
            <a:r>
              <a:rPr lang="pt-BR" b="1" dirty="0">
                <a:latin typeface="Calibri Light" panose="020F0302020204030204" pitchFamily="34" charset="0"/>
              </a:rPr>
              <a:t>sentimentos</a:t>
            </a:r>
          </a:p>
        </p:txBody>
      </p:sp>
      <p:sp>
        <p:nvSpPr>
          <p:cNvPr id="14" name="CaixaDeTexto 13">
            <a:extLst>
              <a:ext uri="{FF2B5EF4-FFF2-40B4-BE49-F238E27FC236}">
                <a16:creationId xmlns="" xmlns:a16="http://schemas.microsoft.com/office/drawing/2014/main" id="{47294346-FD1E-4214-96B1-3302E7130151}"/>
              </a:ext>
            </a:extLst>
          </p:cNvPr>
          <p:cNvSpPr txBox="1"/>
          <p:nvPr/>
        </p:nvSpPr>
        <p:spPr>
          <a:xfrm>
            <a:off x="1364041" y="4816804"/>
            <a:ext cx="868507" cy="369332"/>
          </a:xfrm>
          <a:prstGeom prst="rect">
            <a:avLst/>
          </a:prstGeom>
          <a:noFill/>
        </p:spPr>
        <p:txBody>
          <a:bodyPr wrap="none" rtlCol="0">
            <a:spAutoFit/>
          </a:bodyPr>
          <a:lstStyle/>
          <a:p>
            <a:r>
              <a:rPr lang="pt-BR" b="1" dirty="0">
                <a:latin typeface="Calibri Light" panose="020F0302020204030204" pitchFamily="34" charset="0"/>
              </a:rPr>
              <a:t>hábitos</a:t>
            </a:r>
          </a:p>
        </p:txBody>
      </p:sp>
      <p:sp>
        <p:nvSpPr>
          <p:cNvPr id="15" name="CaixaDeTexto 14">
            <a:extLst>
              <a:ext uri="{FF2B5EF4-FFF2-40B4-BE49-F238E27FC236}">
                <a16:creationId xmlns="" xmlns:a16="http://schemas.microsoft.com/office/drawing/2014/main" id="{9181BBE3-42FD-45D8-93C8-2EDE71932CD5}"/>
              </a:ext>
            </a:extLst>
          </p:cNvPr>
          <p:cNvSpPr txBox="1"/>
          <p:nvPr/>
        </p:nvSpPr>
        <p:spPr>
          <a:xfrm>
            <a:off x="2841114" y="5420850"/>
            <a:ext cx="927818" cy="369332"/>
          </a:xfrm>
          <a:prstGeom prst="rect">
            <a:avLst/>
          </a:prstGeom>
          <a:noFill/>
        </p:spPr>
        <p:txBody>
          <a:bodyPr wrap="none" rtlCol="0">
            <a:spAutoFit/>
          </a:bodyPr>
          <a:lstStyle/>
          <a:p>
            <a:r>
              <a:rPr lang="pt-BR" b="1" dirty="0">
                <a:latin typeface="Calibri Light" panose="020F0302020204030204" pitchFamily="34" charset="0"/>
              </a:rPr>
              <a:t>vivência</a:t>
            </a:r>
          </a:p>
        </p:txBody>
      </p:sp>
      <p:sp>
        <p:nvSpPr>
          <p:cNvPr id="16" name="CaixaDeTexto 15">
            <a:extLst>
              <a:ext uri="{FF2B5EF4-FFF2-40B4-BE49-F238E27FC236}">
                <a16:creationId xmlns="" xmlns:a16="http://schemas.microsoft.com/office/drawing/2014/main" id="{7051BAB4-50DD-4459-9E42-7FD222D53109}"/>
              </a:ext>
            </a:extLst>
          </p:cNvPr>
          <p:cNvSpPr txBox="1"/>
          <p:nvPr/>
        </p:nvSpPr>
        <p:spPr>
          <a:xfrm>
            <a:off x="397565" y="693075"/>
            <a:ext cx="8355492" cy="920252"/>
          </a:xfrm>
          <a:prstGeom prst="rect">
            <a:avLst/>
          </a:prstGeom>
          <a:noFill/>
        </p:spPr>
        <p:txBody>
          <a:bodyPr wrap="square">
            <a:spAutoFit/>
          </a:bodyPr>
          <a:lstStyle/>
          <a:p>
            <a:pPr algn="ctr">
              <a:lnSpc>
                <a:spcPct val="150000"/>
              </a:lnSpc>
              <a:spcBef>
                <a:spcPts val="1000"/>
              </a:spcBef>
            </a:pPr>
            <a:r>
              <a:rPr lang="pt-BR" sz="4000" b="0" i="0" dirty="0">
                <a:effectLst/>
                <a:latin typeface="Calibri Light" panose="020F0302020204030204" pitchFamily="34" charset="0"/>
              </a:rPr>
              <a:t>Os benefícios da terapia de grupo</a:t>
            </a:r>
            <a:endParaRPr lang="pt-BR" sz="4000" dirty="0">
              <a:latin typeface="Calibri Light" panose="020F0302020204030204" pitchFamily="34" charset="0"/>
            </a:endParaRPr>
          </a:p>
        </p:txBody>
      </p:sp>
      <p:pic>
        <p:nvPicPr>
          <p:cNvPr id="17" name="Imagem 16">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492846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9" name="CaixaDeTexto 8">
            <a:extLst>
              <a:ext uri="{FF2B5EF4-FFF2-40B4-BE49-F238E27FC236}">
                <a16:creationId xmlns="" xmlns:a16="http://schemas.microsoft.com/office/drawing/2014/main" id="{BC0DD462-96F2-45F0-AA9C-D1B0EF759924}"/>
              </a:ext>
            </a:extLst>
          </p:cNvPr>
          <p:cNvSpPr txBox="1"/>
          <p:nvPr/>
        </p:nvSpPr>
        <p:spPr>
          <a:xfrm>
            <a:off x="665791" y="1936234"/>
            <a:ext cx="7861184" cy="492443"/>
          </a:xfrm>
          <a:prstGeom prst="rect">
            <a:avLst/>
          </a:prstGeom>
          <a:noFill/>
        </p:spPr>
        <p:txBody>
          <a:bodyPr wrap="square">
            <a:spAutoFit/>
          </a:bodyPr>
          <a:lstStyle/>
          <a:p>
            <a:pPr algn="ctr"/>
            <a:r>
              <a:rPr lang="pt-BR" sz="2600" u="sng" dirty="0">
                <a:latin typeface="Calibri Light" panose="020F0302020204030204" pitchFamily="34" charset="0"/>
              </a:rPr>
              <a:t>Promove autoconhecimento.</a:t>
            </a:r>
          </a:p>
        </p:txBody>
      </p:sp>
      <p:sp>
        <p:nvSpPr>
          <p:cNvPr id="11" name="CaixaDeTexto 10">
            <a:extLst>
              <a:ext uri="{FF2B5EF4-FFF2-40B4-BE49-F238E27FC236}">
                <a16:creationId xmlns="" xmlns:a16="http://schemas.microsoft.com/office/drawing/2014/main" id="{54D36C50-1DAE-433A-963B-ECD1C5E31218}"/>
              </a:ext>
            </a:extLst>
          </p:cNvPr>
          <p:cNvSpPr txBox="1"/>
          <p:nvPr/>
        </p:nvSpPr>
        <p:spPr>
          <a:xfrm>
            <a:off x="6040818" y="3305486"/>
            <a:ext cx="1833087" cy="646331"/>
          </a:xfrm>
          <a:prstGeom prst="rect">
            <a:avLst/>
          </a:prstGeom>
          <a:noFill/>
        </p:spPr>
        <p:txBody>
          <a:bodyPr wrap="square" rtlCol="0">
            <a:spAutoFit/>
          </a:bodyPr>
          <a:lstStyle/>
          <a:p>
            <a:pPr algn="ctr"/>
            <a:r>
              <a:rPr lang="pt-BR" b="1" dirty="0">
                <a:latin typeface="Calibri Light" panose="020F0302020204030204" pitchFamily="34" charset="0"/>
              </a:rPr>
              <a:t>Tranquilidade emocional</a:t>
            </a:r>
          </a:p>
        </p:txBody>
      </p:sp>
      <p:sp>
        <p:nvSpPr>
          <p:cNvPr id="12" name="CaixaDeTexto 11">
            <a:extLst>
              <a:ext uri="{FF2B5EF4-FFF2-40B4-BE49-F238E27FC236}">
                <a16:creationId xmlns="" xmlns:a16="http://schemas.microsoft.com/office/drawing/2014/main" id="{6FDD8783-CBEF-4858-9118-D4814311F257}"/>
              </a:ext>
            </a:extLst>
          </p:cNvPr>
          <p:cNvSpPr txBox="1"/>
          <p:nvPr/>
        </p:nvSpPr>
        <p:spPr>
          <a:xfrm>
            <a:off x="4572000" y="4229205"/>
            <a:ext cx="2237277" cy="646331"/>
          </a:xfrm>
          <a:prstGeom prst="rect">
            <a:avLst/>
          </a:prstGeom>
          <a:noFill/>
        </p:spPr>
        <p:txBody>
          <a:bodyPr wrap="square" rtlCol="0">
            <a:spAutoFit/>
          </a:bodyPr>
          <a:lstStyle/>
          <a:p>
            <a:pPr algn="ctr"/>
            <a:r>
              <a:rPr lang="pt-BR" b="1" dirty="0">
                <a:latin typeface="Calibri Light" panose="020F0302020204030204" pitchFamily="34" charset="0"/>
              </a:rPr>
              <a:t>Melhor relações sociais</a:t>
            </a:r>
          </a:p>
        </p:txBody>
      </p:sp>
      <p:sp>
        <p:nvSpPr>
          <p:cNvPr id="13" name="CaixaDeTexto 12">
            <a:extLst>
              <a:ext uri="{FF2B5EF4-FFF2-40B4-BE49-F238E27FC236}">
                <a16:creationId xmlns="" xmlns:a16="http://schemas.microsoft.com/office/drawing/2014/main" id="{5C75254A-79B7-45E8-81EF-4E7336989342}"/>
              </a:ext>
            </a:extLst>
          </p:cNvPr>
          <p:cNvSpPr txBox="1"/>
          <p:nvPr/>
        </p:nvSpPr>
        <p:spPr>
          <a:xfrm>
            <a:off x="6324967" y="5152924"/>
            <a:ext cx="1975925" cy="646331"/>
          </a:xfrm>
          <a:prstGeom prst="rect">
            <a:avLst/>
          </a:prstGeom>
          <a:noFill/>
        </p:spPr>
        <p:txBody>
          <a:bodyPr wrap="square" rtlCol="0">
            <a:spAutoFit/>
          </a:bodyPr>
          <a:lstStyle/>
          <a:p>
            <a:pPr algn="ctr"/>
            <a:r>
              <a:rPr lang="pt-BR" b="1" dirty="0">
                <a:latin typeface="Calibri Light" panose="020F0302020204030204" pitchFamily="34" charset="0"/>
              </a:rPr>
              <a:t>Fortalecimento espiritual</a:t>
            </a:r>
          </a:p>
        </p:txBody>
      </p:sp>
      <p:pic>
        <p:nvPicPr>
          <p:cNvPr id="2" name="Imagem 1">
            <a:extLst>
              <a:ext uri="{FF2B5EF4-FFF2-40B4-BE49-F238E27FC236}">
                <a16:creationId xmlns="" xmlns:a16="http://schemas.microsoft.com/office/drawing/2014/main" id="{84998511-40F7-4AE9-8E59-F854489D8DC8}"/>
              </a:ext>
            </a:extLst>
          </p:cNvPr>
          <p:cNvPicPr>
            <a:picLocks noChangeAspect="1"/>
          </p:cNvPicPr>
          <p:nvPr/>
        </p:nvPicPr>
        <p:blipFill>
          <a:blip r:embed="rId4" cstate="print"/>
          <a:stretch>
            <a:fillRect/>
          </a:stretch>
        </p:blipFill>
        <p:spPr>
          <a:xfrm>
            <a:off x="1386231" y="3299542"/>
            <a:ext cx="3433904" cy="2499713"/>
          </a:xfrm>
          <a:prstGeom prst="rect">
            <a:avLst/>
          </a:prstGeom>
        </p:spPr>
      </p:pic>
      <p:sp>
        <p:nvSpPr>
          <p:cNvPr id="14" name="CaixaDeTexto 13">
            <a:extLst>
              <a:ext uri="{FF2B5EF4-FFF2-40B4-BE49-F238E27FC236}">
                <a16:creationId xmlns="" xmlns:a16="http://schemas.microsoft.com/office/drawing/2014/main" id="{6CD41A4F-BCF8-4287-B1F9-CACC708A8715}"/>
              </a:ext>
            </a:extLst>
          </p:cNvPr>
          <p:cNvSpPr txBox="1"/>
          <p:nvPr/>
        </p:nvSpPr>
        <p:spPr>
          <a:xfrm>
            <a:off x="384313" y="643505"/>
            <a:ext cx="8368744" cy="920252"/>
          </a:xfrm>
          <a:prstGeom prst="rect">
            <a:avLst/>
          </a:prstGeom>
          <a:noFill/>
        </p:spPr>
        <p:txBody>
          <a:bodyPr wrap="square">
            <a:spAutoFit/>
          </a:bodyPr>
          <a:lstStyle/>
          <a:p>
            <a:pPr algn="ctr">
              <a:lnSpc>
                <a:spcPct val="150000"/>
              </a:lnSpc>
              <a:spcBef>
                <a:spcPts val="1000"/>
              </a:spcBef>
            </a:pPr>
            <a:r>
              <a:rPr lang="pt-BR" sz="4000" b="0" i="0" dirty="0">
                <a:effectLst/>
                <a:latin typeface="Calibri Light" panose="020F0302020204030204" pitchFamily="34" charset="0"/>
              </a:rPr>
              <a:t>Os benefícios da terapia de grupo</a:t>
            </a:r>
            <a:endParaRPr lang="pt-BR" sz="4000" dirty="0">
              <a:latin typeface="Calibri Light" panose="020F0302020204030204" pitchFamily="34" charset="0"/>
            </a:endParaRPr>
          </a:p>
        </p:txBody>
      </p:sp>
      <p:pic>
        <p:nvPicPr>
          <p:cNvPr id="15" name="Imagem 14">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427840" y="6124716"/>
            <a:ext cx="1616765" cy="702364"/>
          </a:xfrm>
          <a:prstGeom prst="rect">
            <a:avLst/>
          </a:prstGeom>
        </p:spPr>
      </p:pic>
    </p:spTree>
    <p:extLst>
      <p:ext uri="{BB962C8B-B14F-4D97-AF65-F5344CB8AC3E}">
        <p14:creationId xmlns:p14="http://schemas.microsoft.com/office/powerpoint/2010/main" xmlns="" val="4008232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9" name="Espaço Reservado para Conteúdo 2">
            <a:extLst>
              <a:ext uri="{FF2B5EF4-FFF2-40B4-BE49-F238E27FC236}">
                <a16:creationId xmlns="" xmlns:a16="http://schemas.microsoft.com/office/drawing/2014/main" id="{03738AA9-E5BD-49EA-A6D8-9D0CC85FA8C6}"/>
              </a:ext>
            </a:extLst>
          </p:cNvPr>
          <p:cNvSpPr txBox="1">
            <a:spLocks/>
          </p:cNvSpPr>
          <p:nvPr/>
        </p:nvSpPr>
        <p:spPr>
          <a:xfrm>
            <a:off x="828924" y="1986580"/>
            <a:ext cx="7466937" cy="1117323"/>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just">
              <a:lnSpc>
                <a:spcPct val="170000"/>
              </a:lnSpc>
              <a:buFont typeface="+mj-lt"/>
              <a:buAutoNum type="arabicPeriod"/>
            </a:pPr>
            <a:r>
              <a:rPr lang="pt-BR" sz="2000" dirty="0">
                <a:latin typeface="Calibri Light" panose="020F0302020204030204" pitchFamily="34" charset="0"/>
              </a:rPr>
              <a:t>Interações frequentes entre as mesmas pessoas tendem a criar simpatia entre elas.</a:t>
            </a:r>
          </a:p>
        </p:txBody>
      </p:sp>
      <p:pic>
        <p:nvPicPr>
          <p:cNvPr id="3" name="Imagem 2">
            <a:extLst>
              <a:ext uri="{FF2B5EF4-FFF2-40B4-BE49-F238E27FC236}">
                <a16:creationId xmlns="" xmlns:a16="http://schemas.microsoft.com/office/drawing/2014/main" id="{261F6849-8FB7-4563-A26F-D8EF68F0C67E}"/>
              </a:ext>
            </a:extLst>
          </p:cNvPr>
          <p:cNvPicPr>
            <a:picLocks noChangeAspect="1"/>
          </p:cNvPicPr>
          <p:nvPr/>
        </p:nvPicPr>
        <p:blipFill>
          <a:blip r:embed="rId4" cstate="print"/>
          <a:stretch>
            <a:fillRect/>
          </a:stretch>
        </p:blipFill>
        <p:spPr>
          <a:xfrm>
            <a:off x="2517099" y="3391421"/>
            <a:ext cx="4109802" cy="3012994"/>
          </a:xfrm>
          <a:prstGeom prst="rect">
            <a:avLst/>
          </a:prstGeom>
          <a:ln>
            <a:noFill/>
          </a:ln>
          <a:effectLst>
            <a:softEdge rad="112500"/>
          </a:effectLst>
        </p:spPr>
      </p:pic>
      <p:sp>
        <p:nvSpPr>
          <p:cNvPr id="8" name="CaixaDeTexto 7">
            <a:extLst>
              <a:ext uri="{FF2B5EF4-FFF2-40B4-BE49-F238E27FC236}">
                <a16:creationId xmlns="" xmlns:a16="http://schemas.microsoft.com/office/drawing/2014/main" id="{7666E2E0-1D77-42EE-ACDE-0C3559D37F42}"/>
              </a:ext>
            </a:extLst>
          </p:cNvPr>
          <p:cNvSpPr txBox="1"/>
          <p:nvPr/>
        </p:nvSpPr>
        <p:spPr>
          <a:xfrm>
            <a:off x="424072" y="643505"/>
            <a:ext cx="8328985" cy="920252"/>
          </a:xfrm>
          <a:prstGeom prst="rect">
            <a:avLst/>
          </a:prstGeom>
          <a:noFill/>
        </p:spPr>
        <p:txBody>
          <a:bodyPr wrap="square">
            <a:spAutoFit/>
          </a:bodyPr>
          <a:lstStyle/>
          <a:p>
            <a:pPr algn="ctr">
              <a:lnSpc>
                <a:spcPct val="150000"/>
              </a:lnSpc>
              <a:spcBef>
                <a:spcPts val="1000"/>
              </a:spcBef>
            </a:pPr>
            <a:r>
              <a:rPr lang="pt-BR" sz="4000" dirty="0">
                <a:latin typeface="Calibri Light" panose="020F0302020204030204" pitchFamily="34" charset="0"/>
              </a:rPr>
              <a:t>N</a:t>
            </a:r>
            <a:r>
              <a:rPr lang="pt-BR" sz="4000" b="0" i="0" dirty="0">
                <a:effectLst/>
                <a:latin typeface="Calibri Light" panose="020F0302020204030204" pitchFamily="34" charset="0"/>
              </a:rPr>
              <a:t>ormas de um grupo</a:t>
            </a:r>
            <a:endParaRPr lang="pt-BR" sz="4000" dirty="0">
              <a:latin typeface="Calibri Light" panose="020F0302020204030204" pitchFamily="34" charset="0"/>
            </a:endParaRPr>
          </a:p>
        </p:txBody>
      </p:sp>
      <p:pic>
        <p:nvPicPr>
          <p:cNvPr id="10" name="Imagem 9">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34202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9" name="Espaço Reservado para Conteúdo 2">
            <a:extLst>
              <a:ext uri="{FF2B5EF4-FFF2-40B4-BE49-F238E27FC236}">
                <a16:creationId xmlns="" xmlns:a16="http://schemas.microsoft.com/office/drawing/2014/main" id="{03738AA9-E5BD-49EA-A6D8-9D0CC85FA8C6}"/>
              </a:ext>
            </a:extLst>
          </p:cNvPr>
          <p:cNvSpPr txBox="1">
            <a:spLocks/>
          </p:cNvSpPr>
          <p:nvPr/>
        </p:nvSpPr>
        <p:spPr>
          <a:xfrm>
            <a:off x="828549" y="1967405"/>
            <a:ext cx="7400676" cy="167391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just">
              <a:lnSpc>
                <a:spcPct val="170000"/>
              </a:lnSpc>
              <a:buFont typeface="+mj-lt"/>
              <a:buAutoNum type="arabicPeriod" startAt="2"/>
            </a:pPr>
            <a:r>
              <a:rPr lang="pt-BR" sz="2000" dirty="0">
                <a:latin typeface="Calibri Light" panose="020F0302020204030204" pitchFamily="34" charset="0"/>
              </a:rPr>
              <a:t>Ao se aumentar a frequência das interações entre duas ou mais pessoas aumentará também a intensidade de sua simpatia; o contrário também é verdade.</a:t>
            </a:r>
          </a:p>
        </p:txBody>
      </p:sp>
      <p:pic>
        <p:nvPicPr>
          <p:cNvPr id="2" name="Imagem 1">
            <a:extLst>
              <a:ext uri="{FF2B5EF4-FFF2-40B4-BE49-F238E27FC236}">
                <a16:creationId xmlns="" xmlns:a16="http://schemas.microsoft.com/office/drawing/2014/main" id="{86B695AD-AA9C-4A53-BA8C-D81CD8E0EDA1}"/>
              </a:ext>
            </a:extLst>
          </p:cNvPr>
          <p:cNvPicPr>
            <a:picLocks noChangeAspect="1"/>
          </p:cNvPicPr>
          <p:nvPr/>
        </p:nvPicPr>
        <p:blipFill>
          <a:blip r:embed="rId4" cstate="print"/>
          <a:stretch>
            <a:fillRect/>
          </a:stretch>
        </p:blipFill>
        <p:spPr>
          <a:xfrm>
            <a:off x="1631386" y="4028662"/>
            <a:ext cx="5881227" cy="2124398"/>
          </a:xfrm>
          <a:prstGeom prst="rect">
            <a:avLst/>
          </a:prstGeom>
        </p:spPr>
      </p:pic>
      <p:sp>
        <p:nvSpPr>
          <p:cNvPr id="14" name="CaixaDeTexto 13">
            <a:extLst>
              <a:ext uri="{FF2B5EF4-FFF2-40B4-BE49-F238E27FC236}">
                <a16:creationId xmlns="" xmlns:a16="http://schemas.microsoft.com/office/drawing/2014/main" id="{A4BB3D10-F42A-4E71-B75D-6D40A47CB0F9}"/>
              </a:ext>
            </a:extLst>
          </p:cNvPr>
          <p:cNvSpPr txBox="1"/>
          <p:nvPr/>
        </p:nvSpPr>
        <p:spPr>
          <a:xfrm>
            <a:off x="424072" y="643505"/>
            <a:ext cx="8328985" cy="920252"/>
          </a:xfrm>
          <a:prstGeom prst="rect">
            <a:avLst/>
          </a:prstGeom>
          <a:noFill/>
        </p:spPr>
        <p:txBody>
          <a:bodyPr wrap="square">
            <a:spAutoFit/>
          </a:bodyPr>
          <a:lstStyle/>
          <a:p>
            <a:pPr algn="ctr">
              <a:lnSpc>
                <a:spcPct val="150000"/>
              </a:lnSpc>
              <a:spcBef>
                <a:spcPts val="1000"/>
              </a:spcBef>
            </a:pPr>
            <a:r>
              <a:rPr lang="pt-BR" sz="4000" dirty="0">
                <a:latin typeface="Calibri Light" panose="020F0302020204030204" pitchFamily="34" charset="0"/>
              </a:rPr>
              <a:t>N</a:t>
            </a:r>
            <a:r>
              <a:rPr lang="pt-BR" sz="4000" b="0" i="0" dirty="0">
                <a:effectLst/>
                <a:latin typeface="Calibri Light" panose="020F0302020204030204" pitchFamily="34" charset="0"/>
              </a:rPr>
              <a:t>ormas de um grupo</a:t>
            </a:r>
            <a:endParaRPr lang="pt-BR" sz="4000" dirty="0">
              <a:latin typeface="Calibri Light" panose="020F0302020204030204" pitchFamily="34" charset="0"/>
            </a:endParaRPr>
          </a:p>
        </p:txBody>
      </p:sp>
      <p:pic>
        <p:nvPicPr>
          <p:cNvPr id="8" name="Imagem 7">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369327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9" name="Espaço Reservado para Conteúdo 2">
            <a:extLst>
              <a:ext uri="{FF2B5EF4-FFF2-40B4-BE49-F238E27FC236}">
                <a16:creationId xmlns="" xmlns:a16="http://schemas.microsoft.com/office/drawing/2014/main" id="{03738AA9-E5BD-49EA-A6D8-9D0CC85FA8C6}"/>
              </a:ext>
            </a:extLst>
          </p:cNvPr>
          <p:cNvSpPr txBox="1">
            <a:spLocks/>
          </p:cNvSpPr>
          <p:nvPr/>
        </p:nvSpPr>
        <p:spPr>
          <a:xfrm>
            <a:off x="828924" y="2023442"/>
            <a:ext cx="7374172" cy="167391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just">
              <a:lnSpc>
                <a:spcPct val="170000"/>
              </a:lnSpc>
              <a:buFont typeface="+mj-lt"/>
              <a:buAutoNum type="arabicPeriod" startAt="3"/>
            </a:pPr>
            <a:r>
              <a:rPr lang="pt-BR" sz="2000" dirty="0">
                <a:latin typeface="Calibri Light" panose="020F0302020204030204" pitchFamily="34" charset="0"/>
              </a:rPr>
              <a:t>Quanto mais frequentemente as pessoas estiverem em interação, tanto mais suas atividades e sentimentos tenderão a igualar-se em muitos aspectos.</a:t>
            </a:r>
          </a:p>
        </p:txBody>
      </p:sp>
      <p:pic>
        <p:nvPicPr>
          <p:cNvPr id="2" name="Imagem 1">
            <a:extLst>
              <a:ext uri="{FF2B5EF4-FFF2-40B4-BE49-F238E27FC236}">
                <a16:creationId xmlns="" xmlns:a16="http://schemas.microsoft.com/office/drawing/2014/main" id="{72EB39FB-C4FE-4FD5-98C1-305DA59AC825}"/>
              </a:ext>
            </a:extLst>
          </p:cNvPr>
          <p:cNvPicPr>
            <a:picLocks noChangeAspect="1"/>
          </p:cNvPicPr>
          <p:nvPr/>
        </p:nvPicPr>
        <p:blipFill rotWithShape="1">
          <a:blip r:embed="rId4" cstate="print"/>
          <a:srcRect l="33923" t="66464"/>
          <a:stretch/>
        </p:blipFill>
        <p:spPr>
          <a:xfrm>
            <a:off x="2233646" y="3988656"/>
            <a:ext cx="4882777" cy="2478158"/>
          </a:xfrm>
          <a:prstGeom prst="rect">
            <a:avLst/>
          </a:prstGeom>
        </p:spPr>
      </p:pic>
      <p:sp>
        <p:nvSpPr>
          <p:cNvPr id="11" name="CaixaDeTexto 10">
            <a:extLst>
              <a:ext uri="{FF2B5EF4-FFF2-40B4-BE49-F238E27FC236}">
                <a16:creationId xmlns="" xmlns:a16="http://schemas.microsoft.com/office/drawing/2014/main" id="{9F9B49C5-9E06-4C99-9BB5-337918C91839}"/>
              </a:ext>
            </a:extLst>
          </p:cNvPr>
          <p:cNvSpPr txBox="1"/>
          <p:nvPr/>
        </p:nvSpPr>
        <p:spPr>
          <a:xfrm>
            <a:off x="424072" y="643505"/>
            <a:ext cx="8328985" cy="920252"/>
          </a:xfrm>
          <a:prstGeom prst="rect">
            <a:avLst/>
          </a:prstGeom>
          <a:noFill/>
        </p:spPr>
        <p:txBody>
          <a:bodyPr wrap="square">
            <a:spAutoFit/>
          </a:bodyPr>
          <a:lstStyle/>
          <a:p>
            <a:pPr algn="ctr">
              <a:lnSpc>
                <a:spcPct val="150000"/>
              </a:lnSpc>
              <a:spcBef>
                <a:spcPts val="1000"/>
              </a:spcBef>
            </a:pPr>
            <a:r>
              <a:rPr lang="pt-BR" sz="4000" dirty="0">
                <a:latin typeface="Calibri Light" panose="020F0302020204030204" pitchFamily="34" charset="0"/>
              </a:rPr>
              <a:t>N</a:t>
            </a:r>
            <a:r>
              <a:rPr lang="pt-BR" sz="4000" b="0" i="0" dirty="0">
                <a:effectLst/>
                <a:latin typeface="Calibri Light" panose="020F0302020204030204" pitchFamily="34" charset="0"/>
              </a:rPr>
              <a:t>ormas de um grupo</a:t>
            </a:r>
            <a:endParaRPr lang="pt-BR" sz="4000" dirty="0">
              <a:latin typeface="Calibri Light" panose="020F0302020204030204" pitchFamily="34" charset="0"/>
            </a:endParaRPr>
          </a:p>
        </p:txBody>
      </p:sp>
      <p:pic>
        <p:nvPicPr>
          <p:cNvPr id="8" name="Imagem 7">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19152655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 xmlns:a16="http://schemas.microsoft.com/office/drawing/2014/main" id="{EB31B821-09E6-465F-AE21-A4D01C1BC75E}"/>
              </a:ext>
            </a:extLst>
          </p:cNvPr>
          <p:cNvPicPr>
            <a:picLocks noChangeAspect="1"/>
          </p:cNvPicPr>
          <p:nvPr/>
        </p:nvPicPr>
        <p:blipFill>
          <a:blip r:embed="rId2" cstate="print"/>
          <a:stretch>
            <a:fillRect/>
          </a:stretch>
        </p:blipFill>
        <p:spPr>
          <a:xfrm>
            <a:off x="2798259" y="5206141"/>
            <a:ext cx="3125463" cy="1648546"/>
          </a:xfrm>
          <a:prstGeom prst="rect">
            <a:avLst/>
          </a:prstGeom>
        </p:spPr>
      </p:pic>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3"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4" cstate="print"/>
          <a:stretch>
            <a:fillRect/>
          </a:stretch>
        </p:blipFill>
        <p:spPr>
          <a:xfrm flipH="1">
            <a:off x="0" y="-3313"/>
            <a:ext cx="640080" cy="6858000"/>
          </a:xfrm>
          <a:prstGeom prst="rect">
            <a:avLst/>
          </a:prstGeom>
        </p:spPr>
      </p:pic>
      <p:sp>
        <p:nvSpPr>
          <p:cNvPr id="9" name="Espaço Reservado para Conteúdo 2">
            <a:extLst>
              <a:ext uri="{FF2B5EF4-FFF2-40B4-BE49-F238E27FC236}">
                <a16:creationId xmlns="" xmlns:a16="http://schemas.microsoft.com/office/drawing/2014/main" id="{03738AA9-E5BD-49EA-A6D8-9D0CC85FA8C6}"/>
              </a:ext>
            </a:extLst>
          </p:cNvPr>
          <p:cNvSpPr txBox="1">
            <a:spLocks/>
          </p:cNvSpPr>
          <p:nvPr/>
        </p:nvSpPr>
        <p:spPr>
          <a:xfrm>
            <a:off x="828924" y="2023442"/>
            <a:ext cx="7347667" cy="3674993"/>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just">
              <a:lnSpc>
                <a:spcPct val="170000"/>
              </a:lnSpc>
              <a:buFont typeface="+mj-lt"/>
              <a:buAutoNum type="arabicPeriod" startAt="4"/>
            </a:pPr>
            <a:r>
              <a:rPr lang="pt-BR" sz="2000" dirty="0">
                <a:latin typeface="Calibri Light" panose="020F0302020204030204" pitchFamily="34" charset="0"/>
              </a:rPr>
              <a:t>As normas reconhecidas dentro de um grupo variam de uma pessoa para outra; no entanto, os membros de um grupo muitas vezes estão mais perto uns dos outros quanto as normas que aceitem do que quanto ao seu modo de agir manifesto. </a:t>
            </a:r>
          </a:p>
          <a:p>
            <a:pPr marL="457200" lvl="1" indent="0" algn="just">
              <a:lnSpc>
                <a:spcPct val="170000"/>
              </a:lnSpc>
              <a:buNone/>
            </a:pPr>
            <a:r>
              <a:rPr lang="pt-BR" sz="2000" dirty="0">
                <a:latin typeface="Calibri Light" panose="020F0302020204030204" pitchFamily="34" charset="0"/>
              </a:rPr>
              <a:t>Em termos mais simplistas: assemelham-se mais naquilo que dizem sobre o que deve ser feito do que naquilo que realmente fazem.</a:t>
            </a:r>
          </a:p>
        </p:txBody>
      </p:sp>
      <p:sp>
        <p:nvSpPr>
          <p:cNvPr id="12" name="CaixaDeTexto 11">
            <a:extLst>
              <a:ext uri="{FF2B5EF4-FFF2-40B4-BE49-F238E27FC236}">
                <a16:creationId xmlns="" xmlns:a16="http://schemas.microsoft.com/office/drawing/2014/main" id="{DCD02B03-394A-457E-828C-994F7CA8E84B}"/>
              </a:ext>
            </a:extLst>
          </p:cNvPr>
          <p:cNvSpPr txBox="1"/>
          <p:nvPr/>
        </p:nvSpPr>
        <p:spPr>
          <a:xfrm>
            <a:off x="424072" y="643505"/>
            <a:ext cx="8328985" cy="920252"/>
          </a:xfrm>
          <a:prstGeom prst="rect">
            <a:avLst/>
          </a:prstGeom>
          <a:noFill/>
        </p:spPr>
        <p:txBody>
          <a:bodyPr wrap="square">
            <a:spAutoFit/>
          </a:bodyPr>
          <a:lstStyle/>
          <a:p>
            <a:pPr algn="ctr">
              <a:lnSpc>
                <a:spcPct val="150000"/>
              </a:lnSpc>
              <a:spcBef>
                <a:spcPts val="1000"/>
              </a:spcBef>
            </a:pPr>
            <a:r>
              <a:rPr lang="pt-BR" sz="4000" dirty="0">
                <a:latin typeface="Calibri Light" panose="020F0302020204030204" pitchFamily="34" charset="0"/>
              </a:rPr>
              <a:t>N</a:t>
            </a:r>
            <a:r>
              <a:rPr lang="pt-BR" sz="4000" b="0" i="0" dirty="0">
                <a:effectLst/>
                <a:latin typeface="Calibri Light" panose="020F0302020204030204" pitchFamily="34" charset="0"/>
              </a:rPr>
              <a:t>ormas de um grupo</a:t>
            </a:r>
            <a:endParaRPr lang="pt-BR" sz="4000" dirty="0">
              <a:latin typeface="Calibri Light" panose="020F0302020204030204" pitchFamily="34" charset="0"/>
            </a:endParaRPr>
          </a:p>
        </p:txBody>
      </p:sp>
      <p:pic>
        <p:nvPicPr>
          <p:cNvPr id="10" name="Imagem 9">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32384825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9" name="Espaço Reservado para Conteúdo 2">
            <a:extLst>
              <a:ext uri="{FF2B5EF4-FFF2-40B4-BE49-F238E27FC236}">
                <a16:creationId xmlns="" xmlns:a16="http://schemas.microsoft.com/office/drawing/2014/main" id="{03738AA9-E5BD-49EA-A6D8-9D0CC85FA8C6}"/>
              </a:ext>
            </a:extLst>
          </p:cNvPr>
          <p:cNvSpPr txBox="1">
            <a:spLocks/>
          </p:cNvSpPr>
          <p:nvPr/>
        </p:nvSpPr>
        <p:spPr>
          <a:xfrm>
            <a:off x="837204" y="1986580"/>
            <a:ext cx="7215147" cy="171367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just">
              <a:lnSpc>
                <a:spcPct val="170000"/>
              </a:lnSpc>
              <a:buFont typeface="+mj-lt"/>
              <a:buAutoNum type="arabicPeriod" startAt="5"/>
            </a:pPr>
            <a:r>
              <a:rPr lang="pt-BR" sz="2000" dirty="0">
                <a:latin typeface="Calibri Light" panose="020F0302020204030204" pitchFamily="34" charset="0"/>
              </a:rPr>
              <a:t>As pessoas que têm sentimentos de simpatia recíproca expressarão esses sentimentos em ações que vão além das ações do sistema (da organização).</a:t>
            </a:r>
          </a:p>
          <a:p>
            <a:pPr marL="514350" indent="-514350" algn="just">
              <a:lnSpc>
                <a:spcPct val="170000"/>
              </a:lnSpc>
              <a:buFont typeface="+mj-lt"/>
              <a:buAutoNum type="arabicPeriod" startAt="5"/>
            </a:pPr>
            <a:endParaRPr lang="pt-BR" sz="2000" dirty="0">
              <a:latin typeface="Calibri Light" panose="020F0302020204030204" pitchFamily="34" charset="0"/>
            </a:endParaRPr>
          </a:p>
        </p:txBody>
      </p:sp>
      <p:sp>
        <p:nvSpPr>
          <p:cNvPr id="10" name="CaixaDeTexto 9">
            <a:extLst>
              <a:ext uri="{FF2B5EF4-FFF2-40B4-BE49-F238E27FC236}">
                <a16:creationId xmlns="" xmlns:a16="http://schemas.microsoft.com/office/drawing/2014/main" id="{B4B173FB-20C1-43B1-9223-48658DDA3429}"/>
              </a:ext>
            </a:extLst>
          </p:cNvPr>
          <p:cNvSpPr txBox="1"/>
          <p:nvPr/>
        </p:nvSpPr>
        <p:spPr>
          <a:xfrm>
            <a:off x="424072" y="643505"/>
            <a:ext cx="8328985" cy="920252"/>
          </a:xfrm>
          <a:prstGeom prst="rect">
            <a:avLst/>
          </a:prstGeom>
          <a:noFill/>
        </p:spPr>
        <p:txBody>
          <a:bodyPr wrap="square">
            <a:spAutoFit/>
          </a:bodyPr>
          <a:lstStyle/>
          <a:p>
            <a:pPr algn="ctr">
              <a:lnSpc>
                <a:spcPct val="150000"/>
              </a:lnSpc>
              <a:spcBef>
                <a:spcPts val="1000"/>
              </a:spcBef>
            </a:pPr>
            <a:r>
              <a:rPr lang="pt-BR" sz="4000" dirty="0">
                <a:latin typeface="Calibri Light" panose="020F0302020204030204" pitchFamily="34" charset="0"/>
              </a:rPr>
              <a:t>N</a:t>
            </a:r>
            <a:r>
              <a:rPr lang="pt-BR" sz="4000" b="0" i="0" dirty="0">
                <a:effectLst/>
                <a:latin typeface="Calibri Light" panose="020F0302020204030204" pitchFamily="34" charset="0"/>
              </a:rPr>
              <a:t>ormas de um grupo</a:t>
            </a:r>
            <a:endParaRPr lang="pt-BR" sz="4000" dirty="0">
              <a:latin typeface="Calibri Light" panose="020F0302020204030204" pitchFamily="34" charset="0"/>
            </a:endParaRPr>
          </a:p>
        </p:txBody>
      </p:sp>
      <p:pic>
        <p:nvPicPr>
          <p:cNvPr id="2" name="Imagem 1">
            <a:extLst>
              <a:ext uri="{FF2B5EF4-FFF2-40B4-BE49-F238E27FC236}">
                <a16:creationId xmlns="" xmlns:a16="http://schemas.microsoft.com/office/drawing/2014/main" id="{3AE1ACA9-9E60-40E1-AC4E-6A1E86E11C9B}"/>
              </a:ext>
            </a:extLst>
          </p:cNvPr>
          <p:cNvPicPr>
            <a:picLocks noChangeAspect="1"/>
          </p:cNvPicPr>
          <p:nvPr/>
        </p:nvPicPr>
        <p:blipFill>
          <a:blip r:embed="rId4" cstate="print"/>
          <a:stretch>
            <a:fillRect/>
          </a:stretch>
        </p:blipFill>
        <p:spPr>
          <a:xfrm>
            <a:off x="1911807" y="4161183"/>
            <a:ext cx="5320385" cy="2292182"/>
          </a:xfrm>
          <a:prstGeom prst="rect">
            <a:avLst/>
          </a:prstGeom>
        </p:spPr>
      </p:pic>
      <p:pic>
        <p:nvPicPr>
          <p:cNvPr id="8" name="Imagem 7">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1902070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9" name="Espaço Reservado para Conteúdo 2">
            <a:extLst>
              <a:ext uri="{FF2B5EF4-FFF2-40B4-BE49-F238E27FC236}">
                <a16:creationId xmlns="" xmlns:a16="http://schemas.microsoft.com/office/drawing/2014/main" id="{03738AA9-E5BD-49EA-A6D8-9D0CC85FA8C6}"/>
              </a:ext>
            </a:extLst>
          </p:cNvPr>
          <p:cNvSpPr txBox="1">
            <a:spLocks/>
          </p:cNvSpPr>
          <p:nvPr/>
        </p:nvSpPr>
        <p:spPr>
          <a:xfrm>
            <a:off x="837204" y="1964007"/>
            <a:ext cx="7312883" cy="171367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just">
              <a:lnSpc>
                <a:spcPct val="170000"/>
              </a:lnSpc>
              <a:buFont typeface="+mj-lt"/>
              <a:buAutoNum type="arabicPeriod" startAt="6"/>
            </a:pPr>
            <a:r>
              <a:rPr lang="pt-BR" sz="2000" dirty="0">
                <a:latin typeface="Calibri Light" panose="020F0302020204030204" pitchFamily="34" charset="0"/>
              </a:rPr>
              <a:t>Pessoas que mantém interação frequente serão no seu modo de agir mais semelhantes umas com as outras do que com pessoas com as quais não mantém interação frequente.</a:t>
            </a:r>
          </a:p>
          <a:p>
            <a:pPr marL="514350" indent="-514350" algn="just">
              <a:lnSpc>
                <a:spcPct val="170000"/>
              </a:lnSpc>
              <a:buFont typeface="+mj-lt"/>
              <a:buAutoNum type="arabicPeriod" startAt="6"/>
            </a:pPr>
            <a:endParaRPr lang="pt-BR" sz="2000" dirty="0">
              <a:latin typeface="Calibri Light" panose="020F0302020204030204" pitchFamily="34" charset="0"/>
            </a:endParaRPr>
          </a:p>
        </p:txBody>
      </p:sp>
      <p:sp>
        <p:nvSpPr>
          <p:cNvPr id="12" name="CaixaDeTexto 11">
            <a:extLst>
              <a:ext uri="{FF2B5EF4-FFF2-40B4-BE49-F238E27FC236}">
                <a16:creationId xmlns="" xmlns:a16="http://schemas.microsoft.com/office/drawing/2014/main" id="{8C7C0851-46CF-4414-83B7-C3FE0A29BAD8}"/>
              </a:ext>
            </a:extLst>
          </p:cNvPr>
          <p:cNvSpPr txBox="1"/>
          <p:nvPr/>
        </p:nvSpPr>
        <p:spPr>
          <a:xfrm>
            <a:off x="424072" y="643505"/>
            <a:ext cx="8328985" cy="920252"/>
          </a:xfrm>
          <a:prstGeom prst="rect">
            <a:avLst/>
          </a:prstGeom>
          <a:noFill/>
        </p:spPr>
        <p:txBody>
          <a:bodyPr wrap="square">
            <a:spAutoFit/>
          </a:bodyPr>
          <a:lstStyle/>
          <a:p>
            <a:pPr algn="ctr">
              <a:lnSpc>
                <a:spcPct val="150000"/>
              </a:lnSpc>
              <a:spcBef>
                <a:spcPts val="1000"/>
              </a:spcBef>
            </a:pPr>
            <a:r>
              <a:rPr lang="pt-BR" sz="4000" dirty="0">
                <a:latin typeface="Calibri Light" panose="020F0302020204030204" pitchFamily="34" charset="0"/>
              </a:rPr>
              <a:t>N</a:t>
            </a:r>
            <a:r>
              <a:rPr lang="pt-BR" sz="4000" b="0" i="0" dirty="0">
                <a:effectLst/>
                <a:latin typeface="Calibri Light" panose="020F0302020204030204" pitchFamily="34" charset="0"/>
              </a:rPr>
              <a:t>ormas de um grupo</a:t>
            </a:r>
            <a:endParaRPr lang="pt-BR" sz="4000" dirty="0">
              <a:latin typeface="Calibri Light" panose="020F0302020204030204" pitchFamily="34" charset="0"/>
            </a:endParaRPr>
          </a:p>
        </p:txBody>
      </p:sp>
      <p:pic>
        <p:nvPicPr>
          <p:cNvPr id="2" name="Imagem 1">
            <a:extLst>
              <a:ext uri="{FF2B5EF4-FFF2-40B4-BE49-F238E27FC236}">
                <a16:creationId xmlns="" xmlns:a16="http://schemas.microsoft.com/office/drawing/2014/main" id="{791D96F3-6775-4BC3-AF80-34498ED72176}"/>
              </a:ext>
            </a:extLst>
          </p:cNvPr>
          <p:cNvPicPr>
            <a:picLocks noChangeAspect="1"/>
          </p:cNvPicPr>
          <p:nvPr/>
        </p:nvPicPr>
        <p:blipFill>
          <a:blip r:embed="rId4" cstate="print"/>
          <a:stretch>
            <a:fillRect/>
          </a:stretch>
        </p:blipFill>
        <p:spPr>
          <a:xfrm>
            <a:off x="1451477" y="4092903"/>
            <a:ext cx="6084335" cy="2121592"/>
          </a:xfrm>
          <a:prstGeom prst="rect">
            <a:avLst/>
          </a:prstGeom>
        </p:spPr>
      </p:pic>
      <p:pic>
        <p:nvPicPr>
          <p:cNvPr id="8" name="Imagem 7">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42154531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9" name="Espaço Reservado para Conteúdo 2">
            <a:extLst>
              <a:ext uri="{FF2B5EF4-FFF2-40B4-BE49-F238E27FC236}">
                <a16:creationId xmlns="" xmlns:a16="http://schemas.microsoft.com/office/drawing/2014/main" id="{03738AA9-E5BD-49EA-A6D8-9D0CC85FA8C6}"/>
              </a:ext>
            </a:extLst>
          </p:cNvPr>
          <p:cNvSpPr txBox="1">
            <a:spLocks/>
          </p:cNvSpPr>
          <p:nvPr/>
        </p:nvSpPr>
        <p:spPr>
          <a:xfrm>
            <a:off x="828924" y="1986580"/>
            <a:ext cx="7360926" cy="171367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just">
              <a:lnSpc>
                <a:spcPct val="170000"/>
              </a:lnSpc>
              <a:buFont typeface="+mj-lt"/>
              <a:buAutoNum type="arabicPeriod" startAt="7"/>
            </a:pPr>
            <a:r>
              <a:rPr lang="pt-BR" sz="2000" dirty="0">
                <a:latin typeface="Calibri Light" panose="020F0302020204030204" pitchFamily="34" charset="0"/>
              </a:rPr>
              <a:t>Quanto mais alta for a posição de uma pessoa num grupo, tanto mais as suas atividades serão conforme às normas do grupo.</a:t>
            </a:r>
          </a:p>
          <a:p>
            <a:pPr marL="514350" indent="-514350" algn="just">
              <a:lnSpc>
                <a:spcPct val="170000"/>
              </a:lnSpc>
              <a:buFont typeface="+mj-lt"/>
              <a:buAutoNum type="arabicPeriod" startAt="7"/>
            </a:pPr>
            <a:endParaRPr lang="pt-BR" sz="2000" dirty="0">
              <a:latin typeface="Calibri Light" panose="020F0302020204030204" pitchFamily="34" charset="0"/>
            </a:endParaRPr>
          </a:p>
        </p:txBody>
      </p:sp>
      <p:pic>
        <p:nvPicPr>
          <p:cNvPr id="2" name="Imagem 1">
            <a:extLst>
              <a:ext uri="{FF2B5EF4-FFF2-40B4-BE49-F238E27FC236}">
                <a16:creationId xmlns="" xmlns:a16="http://schemas.microsoft.com/office/drawing/2014/main" id="{589CA10C-986D-4AC2-8230-B140B1171240}"/>
              </a:ext>
            </a:extLst>
          </p:cNvPr>
          <p:cNvPicPr>
            <a:picLocks noChangeAspect="1"/>
          </p:cNvPicPr>
          <p:nvPr/>
        </p:nvPicPr>
        <p:blipFill>
          <a:blip r:embed="rId4" cstate="print"/>
          <a:stretch>
            <a:fillRect/>
          </a:stretch>
        </p:blipFill>
        <p:spPr>
          <a:xfrm>
            <a:off x="2566813" y="3128341"/>
            <a:ext cx="4043502" cy="2829338"/>
          </a:xfrm>
          <a:prstGeom prst="rect">
            <a:avLst/>
          </a:prstGeom>
        </p:spPr>
      </p:pic>
      <p:sp>
        <p:nvSpPr>
          <p:cNvPr id="8" name="CaixaDeTexto 7">
            <a:extLst>
              <a:ext uri="{FF2B5EF4-FFF2-40B4-BE49-F238E27FC236}">
                <a16:creationId xmlns="" xmlns:a16="http://schemas.microsoft.com/office/drawing/2014/main" id="{6F602B46-67DA-4164-8BF4-9B83B37FCCF1}"/>
              </a:ext>
            </a:extLst>
          </p:cNvPr>
          <p:cNvSpPr txBox="1"/>
          <p:nvPr/>
        </p:nvSpPr>
        <p:spPr>
          <a:xfrm>
            <a:off x="424072" y="643505"/>
            <a:ext cx="8328985" cy="920252"/>
          </a:xfrm>
          <a:prstGeom prst="rect">
            <a:avLst/>
          </a:prstGeom>
          <a:noFill/>
        </p:spPr>
        <p:txBody>
          <a:bodyPr wrap="square">
            <a:spAutoFit/>
          </a:bodyPr>
          <a:lstStyle/>
          <a:p>
            <a:pPr algn="ctr">
              <a:lnSpc>
                <a:spcPct val="150000"/>
              </a:lnSpc>
              <a:spcBef>
                <a:spcPts val="1000"/>
              </a:spcBef>
            </a:pPr>
            <a:r>
              <a:rPr lang="pt-BR" sz="4000" dirty="0">
                <a:latin typeface="Calibri Light" panose="020F0302020204030204" pitchFamily="34" charset="0"/>
              </a:rPr>
              <a:t>N</a:t>
            </a:r>
            <a:r>
              <a:rPr lang="pt-BR" sz="4000" b="0" i="0" dirty="0">
                <a:effectLst/>
                <a:latin typeface="Calibri Light" panose="020F0302020204030204" pitchFamily="34" charset="0"/>
              </a:rPr>
              <a:t>ormas de um grupo</a:t>
            </a:r>
            <a:endParaRPr lang="pt-BR" sz="4000" dirty="0">
              <a:latin typeface="Calibri Light" panose="020F0302020204030204" pitchFamily="34" charset="0"/>
            </a:endParaRPr>
          </a:p>
        </p:txBody>
      </p:sp>
      <p:pic>
        <p:nvPicPr>
          <p:cNvPr id="10" name="Imagem 9">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3420544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9" name="Espaço Reservado para Conteúdo 2">
            <a:extLst>
              <a:ext uri="{FF2B5EF4-FFF2-40B4-BE49-F238E27FC236}">
                <a16:creationId xmlns="" xmlns:a16="http://schemas.microsoft.com/office/drawing/2014/main" id="{03738AA9-E5BD-49EA-A6D8-9D0CC85FA8C6}"/>
              </a:ext>
            </a:extLst>
          </p:cNvPr>
          <p:cNvSpPr txBox="1">
            <a:spLocks/>
          </p:cNvSpPr>
          <p:nvPr/>
        </p:nvSpPr>
        <p:spPr>
          <a:xfrm>
            <a:off x="848139" y="1993205"/>
            <a:ext cx="7354957" cy="1104071"/>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just">
              <a:lnSpc>
                <a:spcPct val="170000"/>
              </a:lnSpc>
              <a:buFont typeface="+mj-lt"/>
              <a:buAutoNum type="arabicPeriod" startAt="8"/>
            </a:pPr>
            <a:r>
              <a:rPr lang="pt-BR" sz="2000" dirty="0">
                <a:latin typeface="Calibri Light" panose="020F0302020204030204" pitchFamily="34" charset="0"/>
              </a:rPr>
              <a:t>Quanto mais alta for a posição de uma pessoa, tanto maior será o círculo de suas interações.</a:t>
            </a:r>
          </a:p>
        </p:txBody>
      </p:sp>
      <p:pic>
        <p:nvPicPr>
          <p:cNvPr id="8" name="Imagem 7">
            <a:extLst>
              <a:ext uri="{FF2B5EF4-FFF2-40B4-BE49-F238E27FC236}">
                <a16:creationId xmlns="" xmlns:a16="http://schemas.microsoft.com/office/drawing/2014/main" id="{0E95AE5D-BCEB-4ED4-BF07-15E94A6E85F8}"/>
              </a:ext>
            </a:extLst>
          </p:cNvPr>
          <p:cNvPicPr>
            <a:picLocks noChangeAspect="1"/>
          </p:cNvPicPr>
          <p:nvPr/>
        </p:nvPicPr>
        <p:blipFill>
          <a:blip r:embed="rId4" cstate="print"/>
          <a:stretch>
            <a:fillRect/>
          </a:stretch>
        </p:blipFill>
        <p:spPr>
          <a:xfrm>
            <a:off x="2614246" y="3425687"/>
            <a:ext cx="3822742" cy="3088068"/>
          </a:xfrm>
          <a:prstGeom prst="rect">
            <a:avLst/>
          </a:prstGeom>
        </p:spPr>
      </p:pic>
      <p:sp>
        <p:nvSpPr>
          <p:cNvPr id="13" name="CaixaDeTexto 12">
            <a:extLst>
              <a:ext uri="{FF2B5EF4-FFF2-40B4-BE49-F238E27FC236}">
                <a16:creationId xmlns="" xmlns:a16="http://schemas.microsoft.com/office/drawing/2014/main" id="{0AA4AECC-8F8B-4C3F-8188-187C24B12B1E}"/>
              </a:ext>
            </a:extLst>
          </p:cNvPr>
          <p:cNvSpPr txBox="1"/>
          <p:nvPr/>
        </p:nvSpPr>
        <p:spPr>
          <a:xfrm>
            <a:off x="424072" y="643505"/>
            <a:ext cx="8328985" cy="920252"/>
          </a:xfrm>
          <a:prstGeom prst="rect">
            <a:avLst/>
          </a:prstGeom>
          <a:noFill/>
        </p:spPr>
        <p:txBody>
          <a:bodyPr wrap="square">
            <a:spAutoFit/>
          </a:bodyPr>
          <a:lstStyle/>
          <a:p>
            <a:pPr algn="ctr">
              <a:lnSpc>
                <a:spcPct val="150000"/>
              </a:lnSpc>
              <a:spcBef>
                <a:spcPts val="1000"/>
              </a:spcBef>
            </a:pPr>
            <a:r>
              <a:rPr lang="pt-BR" sz="4000" dirty="0">
                <a:latin typeface="Calibri Light" panose="020F0302020204030204" pitchFamily="34" charset="0"/>
              </a:rPr>
              <a:t>N</a:t>
            </a:r>
            <a:r>
              <a:rPr lang="pt-BR" sz="4000" b="0" i="0" dirty="0">
                <a:effectLst/>
                <a:latin typeface="Calibri Light" panose="020F0302020204030204" pitchFamily="34" charset="0"/>
              </a:rPr>
              <a:t>ormas de um grupo</a:t>
            </a:r>
            <a:endParaRPr lang="pt-BR" sz="4000" dirty="0">
              <a:latin typeface="Calibri Light" panose="020F0302020204030204" pitchFamily="34" charset="0"/>
            </a:endParaRPr>
          </a:p>
        </p:txBody>
      </p:sp>
      <p:pic>
        <p:nvPicPr>
          <p:cNvPr id="10" name="Imagem 9">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16215184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m 17">
            <a:extLst>
              <a:ext uri="{FF2B5EF4-FFF2-40B4-BE49-F238E27FC236}">
                <a16:creationId xmlns="" xmlns:a16="http://schemas.microsoft.com/office/drawing/2014/main" id="{B0A9EE55-9B66-40BC-9E1C-41B4052BD7C7}"/>
              </a:ext>
            </a:extLst>
          </p:cNvPr>
          <p:cNvPicPr>
            <a:picLocks noChangeAspect="1"/>
          </p:cNvPicPr>
          <p:nvPr/>
        </p:nvPicPr>
        <p:blipFill>
          <a:blip r:embed="rId2" cstate="print"/>
          <a:stretch>
            <a:fillRect/>
          </a:stretch>
        </p:blipFill>
        <p:spPr>
          <a:xfrm>
            <a:off x="4998040" y="2044435"/>
            <a:ext cx="3655624" cy="3905791"/>
          </a:xfrm>
          <a:prstGeom prst="rect">
            <a:avLst/>
          </a:prstGeom>
        </p:spPr>
      </p:pic>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3"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4" cstate="print"/>
          <a:stretch>
            <a:fillRect/>
          </a:stretch>
        </p:blipFill>
        <p:spPr>
          <a:xfrm flipH="1">
            <a:off x="0" y="-3313"/>
            <a:ext cx="640080" cy="6858000"/>
          </a:xfrm>
          <a:prstGeom prst="rect">
            <a:avLst/>
          </a:prstGeom>
        </p:spPr>
      </p:pic>
      <p:sp>
        <p:nvSpPr>
          <p:cNvPr id="14" name="CaixaDeTexto 13">
            <a:extLst>
              <a:ext uri="{FF2B5EF4-FFF2-40B4-BE49-F238E27FC236}">
                <a16:creationId xmlns="" xmlns:a16="http://schemas.microsoft.com/office/drawing/2014/main" id="{8BE353F1-226F-459A-A157-42F25382EBD0}"/>
              </a:ext>
            </a:extLst>
          </p:cNvPr>
          <p:cNvSpPr txBox="1"/>
          <p:nvPr/>
        </p:nvSpPr>
        <p:spPr>
          <a:xfrm>
            <a:off x="424072" y="643505"/>
            <a:ext cx="8328985" cy="920252"/>
          </a:xfrm>
          <a:prstGeom prst="rect">
            <a:avLst/>
          </a:prstGeom>
          <a:noFill/>
        </p:spPr>
        <p:txBody>
          <a:bodyPr wrap="square">
            <a:spAutoFit/>
          </a:bodyPr>
          <a:lstStyle/>
          <a:p>
            <a:pPr algn="ctr">
              <a:lnSpc>
                <a:spcPct val="150000"/>
              </a:lnSpc>
              <a:spcBef>
                <a:spcPts val="1000"/>
              </a:spcBef>
            </a:pPr>
            <a:r>
              <a:rPr lang="pt-BR" sz="4000" dirty="0">
                <a:latin typeface="Calibri Light" panose="020F0302020204030204" pitchFamily="34" charset="0"/>
              </a:rPr>
              <a:t>N</a:t>
            </a:r>
            <a:r>
              <a:rPr lang="pt-BR" sz="4000" b="0" i="0" dirty="0">
                <a:effectLst/>
                <a:latin typeface="Calibri Light" panose="020F0302020204030204" pitchFamily="34" charset="0"/>
              </a:rPr>
              <a:t>ormas de um grupo</a:t>
            </a:r>
            <a:endParaRPr lang="pt-BR" sz="4000" dirty="0">
              <a:latin typeface="Calibri Light" panose="020F0302020204030204" pitchFamily="34" charset="0"/>
            </a:endParaRPr>
          </a:p>
        </p:txBody>
      </p:sp>
      <p:pic>
        <p:nvPicPr>
          <p:cNvPr id="9" name="Imagem 8">
            <a:extLst>
              <a:ext uri="{FF2B5EF4-FFF2-40B4-BE49-F238E27FC236}">
                <a16:creationId xmlns="" xmlns:a16="http://schemas.microsoft.com/office/drawing/2014/main" id="{3E67FFB4-CC74-4ED0-B5AB-25BAC5AD17FD}"/>
              </a:ext>
            </a:extLst>
          </p:cNvPr>
          <p:cNvPicPr>
            <a:picLocks noChangeAspect="1"/>
          </p:cNvPicPr>
          <p:nvPr/>
        </p:nvPicPr>
        <p:blipFill>
          <a:blip r:embed="rId5" cstate="print"/>
          <a:stretch>
            <a:fillRect/>
          </a:stretch>
        </p:blipFill>
        <p:spPr>
          <a:xfrm>
            <a:off x="640080" y="1563757"/>
            <a:ext cx="4302981" cy="5274082"/>
          </a:xfrm>
          <a:prstGeom prst="rect">
            <a:avLst/>
          </a:prstGeom>
        </p:spPr>
      </p:pic>
      <p:pic>
        <p:nvPicPr>
          <p:cNvPr id="8" name="Imagem 7">
            <a:extLst>
              <a:ext uri="{FF2B5EF4-FFF2-40B4-BE49-F238E27FC236}">
                <a16:creationId xmlns="" xmlns:a16="http://schemas.microsoft.com/office/drawing/2014/main" id="{9578D125-36FD-46D3-9833-8A7792BA7386}"/>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26649168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9" name="Espaço Reservado para Conteúdo 2">
            <a:extLst>
              <a:ext uri="{FF2B5EF4-FFF2-40B4-BE49-F238E27FC236}">
                <a16:creationId xmlns="" xmlns:a16="http://schemas.microsoft.com/office/drawing/2014/main" id="{03738AA9-E5BD-49EA-A6D8-9D0CC85FA8C6}"/>
              </a:ext>
            </a:extLst>
          </p:cNvPr>
          <p:cNvSpPr txBox="1">
            <a:spLocks/>
          </p:cNvSpPr>
          <p:nvPr/>
        </p:nvSpPr>
        <p:spPr>
          <a:xfrm>
            <a:off x="828924" y="1986580"/>
            <a:ext cx="7360920" cy="1528141"/>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just">
              <a:lnSpc>
                <a:spcPct val="170000"/>
              </a:lnSpc>
              <a:buFont typeface="+mj-lt"/>
              <a:buAutoNum type="arabicPeriod" startAt="10"/>
            </a:pPr>
            <a:r>
              <a:rPr lang="pt-BR" sz="2000" dirty="0">
                <a:latin typeface="Calibri Light" panose="020F0302020204030204" pitchFamily="34" charset="0"/>
              </a:rPr>
              <a:t>Quanto mais um indivíduo se aproxima das normas do grupo como um todo, em todas as atividades, tanto mais alta será sua posição social.</a:t>
            </a:r>
          </a:p>
        </p:txBody>
      </p:sp>
      <p:sp>
        <p:nvSpPr>
          <p:cNvPr id="8" name="CaixaDeTexto 7">
            <a:extLst>
              <a:ext uri="{FF2B5EF4-FFF2-40B4-BE49-F238E27FC236}">
                <a16:creationId xmlns="" xmlns:a16="http://schemas.microsoft.com/office/drawing/2014/main" id="{D4A9D938-6E56-4524-9563-E3AF9B600166}"/>
              </a:ext>
            </a:extLst>
          </p:cNvPr>
          <p:cNvSpPr txBox="1"/>
          <p:nvPr/>
        </p:nvSpPr>
        <p:spPr>
          <a:xfrm>
            <a:off x="424072" y="643505"/>
            <a:ext cx="8328985" cy="920252"/>
          </a:xfrm>
          <a:prstGeom prst="rect">
            <a:avLst/>
          </a:prstGeom>
          <a:noFill/>
        </p:spPr>
        <p:txBody>
          <a:bodyPr wrap="square">
            <a:spAutoFit/>
          </a:bodyPr>
          <a:lstStyle/>
          <a:p>
            <a:pPr algn="ctr">
              <a:lnSpc>
                <a:spcPct val="150000"/>
              </a:lnSpc>
              <a:spcBef>
                <a:spcPts val="1000"/>
              </a:spcBef>
            </a:pPr>
            <a:r>
              <a:rPr lang="pt-BR" sz="4000" dirty="0">
                <a:latin typeface="Calibri Light" panose="020F0302020204030204" pitchFamily="34" charset="0"/>
              </a:rPr>
              <a:t>N</a:t>
            </a:r>
            <a:r>
              <a:rPr lang="pt-BR" sz="4000" b="0" i="0" dirty="0">
                <a:effectLst/>
                <a:latin typeface="Calibri Light" panose="020F0302020204030204" pitchFamily="34" charset="0"/>
              </a:rPr>
              <a:t>ormas de um grupo</a:t>
            </a:r>
            <a:endParaRPr lang="pt-BR" sz="4000" dirty="0">
              <a:latin typeface="Calibri Light" panose="020F0302020204030204" pitchFamily="34" charset="0"/>
            </a:endParaRPr>
          </a:p>
        </p:txBody>
      </p:sp>
      <p:pic>
        <p:nvPicPr>
          <p:cNvPr id="11" name="Imagem 10">
            <a:extLst>
              <a:ext uri="{FF2B5EF4-FFF2-40B4-BE49-F238E27FC236}">
                <a16:creationId xmlns="" xmlns:a16="http://schemas.microsoft.com/office/drawing/2014/main" id="{C83DB177-AF8F-4C66-AFCA-106E34E39FF7}"/>
              </a:ext>
            </a:extLst>
          </p:cNvPr>
          <p:cNvPicPr>
            <a:picLocks noChangeAspect="1"/>
          </p:cNvPicPr>
          <p:nvPr/>
        </p:nvPicPr>
        <p:blipFill>
          <a:blip r:embed="rId4" cstate="print"/>
          <a:stretch>
            <a:fillRect/>
          </a:stretch>
        </p:blipFill>
        <p:spPr>
          <a:xfrm>
            <a:off x="2109189" y="3891583"/>
            <a:ext cx="5174758" cy="2511933"/>
          </a:xfrm>
          <a:prstGeom prst="rect">
            <a:avLst/>
          </a:prstGeom>
        </p:spPr>
      </p:pic>
      <p:pic>
        <p:nvPicPr>
          <p:cNvPr id="10" name="Imagem 9">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18759093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 xmlns:a16="http://schemas.microsoft.com/office/drawing/2014/main" id="{57B9E78C-1EE6-4096-841B-A0758BFACC34}"/>
              </a:ext>
            </a:extLst>
          </p:cNvPr>
          <p:cNvPicPr>
            <a:picLocks noChangeAspect="1"/>
          </p:cNvPicPr>
          <p:nvPr/>
        </p:nvPicPr>
        <p:blipFill>
          <a:blip r:embed="rId2" cstate="print"/>
          <a:stretch>
            <a:fillRect/>
          </a:stretch>
        </p:blipFill>
        <p:spPr>
          <a:xfrm>
            <a:off x="1576347" y="3746327"/>
            <a:ext cx="5830293" cy="3111673"/>
          </a:xfrm>
          <a:prstGeom prst="rect">
            <a:avLst/>
          </a:prstGeom>
        </p:spPr>
      </p:pic>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3"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4" cstate="print"/>
          <a:stretch>
            <a:fillRect/>
          </a:stretch>
        </p:blipFill>
        <p:spPr>
          <a:xfrm flipH="1">
            <a:off x="0" y="-3313"/>
            <a:ext cx="640080" cy="6858000"/>
          </a:xfrm>
          <a:prstGeom prst="rect">
            <a:avLst/>
          </a:prstGeom>
        </p:spPr>
      </p:pic>
      <p:sp>
        <p:nvSpPr>
          <p:cNvPr id="9" name="Espaço Reservado para Conteúdo 2">
            <a:extLst>
              <a:ext uri="{FF2B5EF4-FFF2-40B4-BE49-F238E27FC236}">
                <a16:creationId xmlns="" xmlns:a16="http://schemas.microsoft.com/office/drawing/2014/main" id="{03738AA9-E5BD-49EA-A6D8-9D0CC85FA8C6}"/>
              </a:ext>
            </a:extLst>
          </p:cNvPr>
          <p:cNvSpPr txBox="1">
            <a:spLocks/>
          </p:cNvSpPr>
          <p:nvPr/>
        </p:nvSpPr>
        <p:spPr>
          <a:xfrm>
            <a:off x="859406" y="1998585"/>
            <a:ext cx="7264177" cy="1528141"/>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just">
              <a:lnSpc>
                <a:spcPct val="170000"/>
              </a:lnSpc>
              <a:buFont typeface="+mj-lt"/>
              <a:buAutoNum type="arabicPeriod" startAt="11"/>
            </a:pPr>
            <a:r>
              <a:rPr lang="pt-BR" sz="2000" dirty="0">
                <a:latin typeface="Calibri Light" panose="020F0302020204030204" pitchFamily="34" charset="0"/>
              </a:rPr>
              <a:t>Os sentimentos do líder pesam mais na balança para se determinar a posição social de alguém do que os sentimentos dos demais membros.</a:t>
            </a:r>
          </a:p>
        </p:txBody>
      </p:sp>
      <p:sp>
        <p:nvSpPr>
          <p:cNvPr id="8" name="CaixaDeTexto 7">
            <a:extLst>
              <a:ext uri="{FF2B5EF4-FFF2-40B4-BE49-F238E27FC236}">
                <a16:creationId xmlns="" xmlns:a16="http://schemas.microsoft.com/office/drawing/2014/main" id="{CAB12A84-2D4B-4EC2-BE18-48BEA551C1AD}"/>
              </a:ext>
            </a:extLst>
          </p:cNvPr>
          <p:cNvSpPr txBox="1"/>
          <p:nvPr/>
        </p:nvSpPr>
        <p:spPr>
          <a:xfrm>
            <a:off x="424072" y="643505"/>
            <a:ext cx="8328985" cy="920252"/>
          </a:xfrm>
          <a:prstGeom prst="rect">
            <a:avLst/>
          </a:prstGeom>
          <a:noFill/>
        </p:spPr>
        <p:txBody>
          <a:bodyPr wrap="square">
            <a:spAutoFit/>
          </a:bodyPr>
          <a:lstStyle/>
          <a:p>
            <a:pPr algn="ctr">
              <a:lnSpc>
                <a:spcPct val="150000"/>
              </a:lnSpc>
              <a:spcBef>
                <a:spcPts val="1000"/>
              </a:spcBef>
            </a:pPr>
            <a:r>
              <a:rPr lang="pt-BR" sz="4000" dirty="0">
                <a:latin typeface="Calibri Light" panose="020F0302020204030204" pitchFamily="34" charset="0"/>
              </a:rPr>
              <a:t>N</a:t>
            </a:r>
            <a:r>
              <a:rPr lang="pt-BR" sz="4000" b="0" i="0" dirty="0">
                <a:effectLst/>
                <a:latin typeface="Calibri Light" panose="020F0302020204030204" pitchFamily="34" charset="0"/>
              </a:rPr>
              <a:t>ormas de um grupo</a:t>
            </a:r>
            <a:endParaRPr lang="pt-BR" sz="4000" dirty="0">
              <a:latin typeface="Calibri Light" panose="020F0302020204030204" pitchFamily="34" charset="0"/>
            </a:endParaRPr>
          </a:p>
        </p:txBody>
      </p:sp>
      <p:pic>
        <p:nvPicPr>
          <p:cNvPr id="10" name="Imagem 9">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1437918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9" name="Espaço Reservado para Conteúdo 2">
            <a:extLst>
              <a:ext uri="{FF2B5EF4-FFF2-40B4-BE49-F238E27FC236}">
                <a16:creationId xmlns="" xmlns:a16="http://schemas.microsoft.com/office/drawing/2014/main" id="{03738AA9-E5BD-49EA-A6D8-9D0CC85FA8C6}"/>
              </a:ext>
            </a:extLst>
          </p:cNvPr>
          <p:cNvSpPr txBox="1">
            <a:spLocks/>
          </p:cNvSpPr>
          <p:nvPr/>
        </p:nvSpPr>
        <p:spPr>
          <a:xfrm>
            <a:off x="828924" y="1986580"/>
            <a:ext cx="7466937" cy="1528141"/>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just">
              <a:lnSpc>
                <a:spcPct val="170000"/>
              </a:lnSpc>
              <a:buFont typeface="+mj-lt"/>
              <a:buAutoNum type="arabicPeriod" startAt="12"/>
            </a:pPr>
            <a:r>
              <a:rPr lang="pt-BR" sz="2000" dirty="0">
                <a:latin typeface="Calibri Light" panose="020F0302020204030204" pitchFamily="34" charset="0"/>
              </a:rPr>
              <a:t>Quanto mais alta for a posição social de alguém, tanto maior será o número de pessoas que procuram interação com ele, seja diretamente, através de um intermediário.</a:t>
            </a:r>
          </a:p>
        </p:txBody>
      </p:sp>
      <p:sp>
        <p:nvSpPr>
          <p:cNvPr id="10" name="CaixaDeTexto 9">
            <a:extLst>
              <a:ext uri="{FF2B5EF4-FFF2-40B4-BE49-F238E27FC236}">
                <a16:creationId xmlns="" xmlns:a16="http://schemas.microsoft.com/office/drawing/2014/main" id="{4E057B13-1BD4-4207-8F5D-7994111A06C5}"/>
              </a:ext>
            </a:extLst>
          </p:cNvPr>
          <p:cNvSpPr txBox="1"/>
          <p:nvPr/>
        </p:nvSpPr>
        <p:spPr>
          <a:xfrm>
            <a:off x="424072" y="643505"/>
            <a:ext cx="8328985" cy="920252"/>
          </a:xfrm>
          <a:prstGeom prst="rect">
            <a:avLst/>
          </a:prstGeom>
          <a:noFill/>
        </p:spPr>
        <p:txBody>
          <a:bodyPr wrap="square">
            <a:spAutoFit/>
          </a:bodyPr>
          <a:lstStyle/>
          <a:p>
            <a:pPr algn="ctr">
              <a:lnSpc>
                <a:spcPct val="150000"/>
              </a:lnSpc>
              <a:spcBef>
                <a:spcPts val="1000"/>
              </a:spcBef>
            </a:pPr>
            <a:r>
              <a:rPr lang="pt-BR" sz="4000" dirty="0">
                <a:latin typeface="Calibri Light" panose="020F0302020204030204" pitchFamily="34" charset="0"/>
              </a:rPr>
              <a:t>N</a:t>
            </a:r>
            <a:r>
              <a:rPr lang="pt-BR" sz="4000" b="0" i="0" dirty="0">
                <a:effectLst/>
                <a:latin typeface="Calibri Light" panose="020F0302020204030204" pitchFamily="34" charset="0"/>
              </a:rPr>
              <a:t>ormas de um grupo</a:t>
            </a:r>
            <a:endParaRPr lang="pt-BR" sz="4000" dirty="0">
              <a:latin typeface="Calibri Light" panose="020F0302020204030204" pitchFamily="34" charset="0"/>
            </a:endParaRPr>
          </a:p>
        </p:txBody>
      </p:sp>
      <p:pic>
        <p:nvPicPr>
          <p:cNvPr id="19" name="Imagem 18">
            <a:extLst>
              <a:ext uri="{FF2B5EF4-FFF2-40B4-BE49-F238E27FC236}">
                <a16:creationId xmlns="" xmlns:a16="http://schemas.microsoft.com/office/drawing/2014/main" id="{2DB6EA97-D57D-4B14-99C0-A003651B5216}"/>
              </a:ext>
            </a:extLst>
          </p:cNvPr>
          <p:cNvPicPr>
            <a:picLocks noChangeAspect="1"/>
          </p:cNvPicPr>
          <p:nvPr/>
        </p:nvPicPr>
        <p:blipFill>
          <a:blip r:embed="rId4" cstate="print"/>
          <a:stretch>
            <a:fillRect/>
          </a:stretch>
        </p:blipFill>
        <p:spPr>
          <a:xfrm>
            <a:off x="2571822" y="3937544"/>
            <a:ext cx="3682303" cy="2493480"/>
          </a:xfrm>
          <a:prstGeom prst="rect">
            <a:avLst/>
          </a:prstGeom>
        </p:spPr>
      </p:pic>
      <p:pic>
        <p:nvPicPr>
          <p:cNvPr id="8" name="Imagem 7">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6071817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9" name="Espaço Reservado para Conteúdo 2">
            <a:extLst>
              <a:ext uri="{FF2B5EF4-FFF2-40B4-BE49-F238E27FC236}">
                <a16:creationId xmlns="" xmlns:a16="http://schemas.microsoft.com/office/drawing/2014/main" id="{03738AA9-E5BD-49EA-A6D8-9D0CC85FA8C6}"/>
              </a:ext>
            </a:extLst>
          </p:cNvPr>
          <p:cNvSpPr txBox="1">
            <a:spLocks/>
          </p:cNvSpPr>
          <p:nvPr/>
        </p:nvSpPr>
        <p:spPr>
          <a:xfrm>
            <a:off x="828924" y="1998585"/>
            <a:ext cx="7466937" cy="152814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just">
              <a:lnSpc>
                <a:spcPct val="170000"/>
              </a:lnSpc>
              <a:buFont typeface="+mj-lt"/>
              <a:buAutoNum type="arabicPeriod" startAt="13"/>
            </a:pPr>
            <a:r>
              <a:rPr lang="pt-BR" sz="2000" dirty="0">
                <a:latin typeface="Calibri Light" panose="020F0302020204030204" pitchFamily="34" charset="0"/>
              </a:rPr>
              <a:t>Quanto mais as pessoas se igualam entre si em posição social, com tanto mais frequência estarão em interação entre si.</a:t>
            </a:r>
          </a:p>
        </p:txBody>
      </p:sp>
      <p:sp>
        <p:nvSpPr>
          <p:cNvPr id="11" name="CaixaDeTexto 10">
            <a:extLst>
              <a:ext uri="{FF2B5EF4-FFF2-40B4-BE49-F238E27FC236}">
                <a16:creationId xmlns="" xmlns:a16="http://schemas.microsoft.com/office/drawing/2014/main" id="{F0D10508-6595-49B1-AF56-A9A8ABBEB0FE}"/>
              </a:ext>
            </a:extLst>
          </p:cNvPr>
          <p:cNvSpPr txBox="1"/>
          <p:nvPr/>
        </p:nvSpPr>
        <p:spPr>
          <a:xfrm>
            <a:off x="424072" y="643505"/>
            <a:ext cx="8328985" cy="920252"/>
          </a:xfrm>
          <a:prstGeom prst="rect">
            <a:avLst/>
          </a:prstGeom>
          <a:noFill/>
        </p:spPr>
        <p:txBody>
          <a:bodyPr wrap="square">
            <a:spAutoFit/>
          </a:bodyPr>
          <a:lstStyle/>
          <a:p>
            <a:pPr algn="ctr">
              <a:lnSpc>
                <a:spcPct val="150000"/>
              </a:lnSpc>
              <a:spcBef>
                <a:spcPts val="1000"/>
              </a:spcBef>
            </a:pPr>
            <a:r>
              <a:rPr lang="pt-BR" sz="4000" dirty="0">
                <a:latin typeface="Calibri Light" panose="020F0302020204030204" pitchFamily="34" charset="0"/>
              </a:rPr>
              <a:t>N</a:t>
            </a:r>
            <a:r>
              <a:rPr lang="pt-BR" sz="4000" b="0" i="0" dirty="0">
                <a:effectLst/>
                <a:latin typeface="Calibri Light" panose="020F0302020204030204" pitchFamily="34" charset="0"/>
              </a:rPr>
              <a:t>ormas de um grupo</a:t>
            </a:r>
            <a:endParaRPr lang="pt-BR" sz="4000" dirty="0">
              <a:latin typeface="Calibri Light" panose="020F0302020204030204" pitchFamily="34" charset="0"/>
            </a:endParaRPr>
          </a:p>
        </p:txBody>
      </p:sp>
      <p:pic>
        <p:nvPicPr>
          <p:cNvPr id="12" name="Imagem 11">
            <a:extLst>
              <a:ext uri="{FF2B5EF4-FFF2-40B4-BE49-F238E27FC236}">
                <a16:creationId xmlns="" xmlns:a16="http://schemas.microsoft.com/office/drawing/2014/main" id="{5DD88B98-CBEF-468E-990C-7E9251017B07}"/>
              </a:ext>
            </a:extLst>
          </p:cNvPr>
          <p:cNvPicPr>
            <a:picLocks noChangeAspect="1"/>
          </p:cNvPicPr>
          <p:nvPr/>
        </p:nvPicPr>
        <p:blipFill>
          <a:blip r:embed="rId4" cstate="print"/>
          <a:stretch>
            <a:fillRect/>
          </a:stretch>
        </p:blipFill>
        <p:spPr>
          <a:xfrm>
            <a:off x="1015779" y="3723861"/>
            <a:ext cx="7112442" cy="2672654"/>
          </a:xfrm>
          <a:prstGeom prst="rect">
            <a:avLst/>
          </a:prstGeom>
        </p:spPr>
      </p:pic>
      <p:pic>
        <p:nvPicPr>
          <p:cNvPr id="8" name="Imagem 7">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31405719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9" name="Espaço Reservado para Conteúdo 2">
            <a:extLst>
              <a:ext uri="{FF2B5EF4-FFF2-40B4-BE49-F238E27FC236}">
                <a16:creationId xmlns="" xmlns:a16="http://schemas.microsoft.com/office/drawing/2014/main" id="{03738AA9-E5BD-49EA-A6D8-9D0CC85FA8C6}"/>
              </a:ext>
            </a:extLst>
          </p:cNvPr>
          <p:cNvSpPr txBox="1">
            <a:spLocks/>
          </p:cNvSpPr>
          <p:nvPr/>
        </p:nvSpPr>
        <p:spPr>
          <a:xfrm>
            <a:off x="805731" y="1986580"/>
            <a:ext cx="7466937" cy="1528141"/>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just">
              <a:lnSpc>
                <a:spcPct val="170000"/>
              </a:lnSpc>
              <a:buFont typeface="+mj-lt"/>
              <a:buAutoNum type="arabicPeriod" startAt="14"/>
            </a:pPr>
            <a:r>
              <a:rPr lang="pt-BR" sz="2000" dirty="0">
                <a:latin typeface="Calibri Light" panose="020F0302020204030204" pitchFamily="34" charset="0"/>
              </a:rPr>
              <a:t>Quanto mais alta for a posição social de uma pessoa, tanto mais frequentemente estará em interação com pessoas fora de seu próprio grupo.</a:t>
            </a:r>
          </a:p>
        </p:txBody>
      </p:sp>
      <p:sp>
        <p:nvSpPr>
          <p:cNvPr id="10" name="CaixaDeTexto 9">
            <a:extLst>
              <a:ext uri="{FF2B5EF4-FFF2-40B4-BE49-F238E27FC236}">
                <a16:creationId xmlns="" xmlns:a16="http://schemas.microsoft.com/office/drawing/2014/main" id="{9FC86D25-4B4A-46E1-9A34-1DFC328DE581}"/>
              </a:ext>
            </a:extLst>
          </p:cNvPr>
          <p:cNvSpPr txBox="1"/>
          <p:nvPr/>
        </p:nvSpPr>
        <p:spPr>
          <a:xfrm>
            <a:off x="424072" y="643505"/>
            <a:ext cx="8328985" cy="920252"/>
          </a:xfrm>
          <a:prstGeom prst="rect">
            <a:avLst/>
          </a:prstGeom>
          <a:noFill/>
        </p:spPr>
        <p:txBody>
          <a:bodyPr wrap="square">
            <a:spAutoFit/>
          </a:bodyPr>
          <a:lstStyle/>
          <a:p>
            <a:pPr algn="ctr">
              <a:lnSpc>
                <a:spcPct val="150000"/>
              </a:lnSpc>
              <a:spcBef>
                <a:spcPts val="1000"/>
              </a:spcBef>
            </a:pPr>
            <a:r>
              <a:rPr lang="pt-BR" sz="4000" dirty="0">
                <a:latin typeface="Calibri Light" panose="020F0302020204030204" pitchFamily="34" charset="0"/>
              </a:rPr>
              <a:t>N</a:t>
            </a:r>
            <a:r>
              <a:rPr lang="pt-BR" sz="4000" b="0" i="0" dirty="0">
                <a:effectLst/>
                <a:latin typeface="Calibri Light" panose="020F0302020204030204" pitchFamily="34" charset="0"/>
              </a:rPr>
              <a:t>ormas de um grupo</a:t>
            </a:r>
            <a:endParaRPr lang="pt-BR" sz="4000" dirty="0">
              <a:latin typeface="Calibri Light" panose="020F0302020204030204" pitchFamily="34" charset="0"/>
            </a:endParaRPr>
          </a:p>
        </p:txBody>
      </p:sp>
      <p:pic>
        <p:nvPicPr>
          <p:cNvPr id="3" name="Imagem 2">
            <a:extLst>
              <a:ext uri="{FF2B5EF4-FFF2-40B4-BE49-F238E27FC236}">
                <a16:creationId xmlns="" xmlns:a16="http://schemas.microsoft.com/office/drawing/2014/main" id="{B094C9FF-3825-44DB-BD18-CEDDEF6BF7ED}"/>
              </a:ext>
            </a:extLst>
          </p:cNvPr>
          <p:cNvPicPr>
            <a:picLocks noChangeAspect="1"/>
          </p:cNvPicPr>
          <p:nvPr/>
        </p:nvPicPr>
        <p:blipFill>
          <a:blip r:embed="rId4" cstate="print"/>
          <a:stretch>
            <a:fillRect/>
          </a:stretch>
        </p:blipFill>
        <p:spPr>
          <a:xfrm>
            <a:off x="2130617" y="3517965"/>
            <a:ext cx="4150913" cy="3237712"/>
          </a:xfrm>
          <a:prstGeom prst="rect">
            <a:avLst/>
          </a:prstGeom>
        </p:spPr>
      </p:pic>
      <p:pic>
        <p:nvPicPr>
          <p:cNvPr id="8" name="Imagem 7">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1612265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9" name="Espaço Reservado para Conteúdo 2">
            <a:extLst>
              <a:ext uri="{FF2B5EF4-FFF2-40B4-BE49-F238E27FC236}">
                <a16:creationId xmlns="" xmlns:a16="http://schemas.microsoft.com/office/drawing/2014/main" id="{03738AA9-E5BD-49EA-A6D8-9D0CC85FA8C6}"/>
              </a:ext>
            </a:extLst>
          </p:cNvPr>
          <p:cNvSpPr txBox="1">
            <a:spLocks/>
          </p:cNvSpPr>
          <p:nvPr/>
        </p:nvSpPr>
        <p:spPr>
          <a:xfrm>
            <a:off x="640080" y="1736992"/>
            <a:ext cx="7861186" cy="490234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just">
              <a:lnSpc>
                <a:spcPct val="150000"/>
              </a:lnSpc>
              <a:buFont typeface="+mj-lt"/>
              <a:buAutoNum type="arabicPeriod" startAt="15"/>
            </a:pPr>
            <a:r>
              <a:rPr lang="pt-BR" sz="2000" dirty="0">
                <a:latin typeface="Calibri Light" panose="020F0302020204030204" pitchFamily="34" charset="0"/>
              </a:rPr>
              <a:t>O líder é aquele que se aproxima mais da realização daquelas normas a que o grupo dá mais valor. </a:t>
            </a:r>
          </a:p>
          <a:p>
            <a:pPr marL="457200" lvl="2" indent="0" algn="just">
              <a:lnSpc>
                <a:spcPct val="150000"/>
              </a:lnSpc>
              <a:spcBef>
                <a:spcPts val="1000"/>
              </a:spcBef>
              <a:buNone/>
            </a:pPr>
            <a:r>
              <a:rPr lang="pt-BR" dirty="0">
                <a:latin typeface="Calibri Light" panose="020F0302020204030204" pitchFamily="34" charset="0"/>
              </a:rPr>
              <a:t>Tais normas podem nos parecer estranhas mas enquanto são realmente aceitas pelo grupo, o líder do grupo terá de incorporá-las, pois é exatamente isso o que lhe dá sua alta posição. </a:t>
            </a:r>
          </a:p>
          <a:p>
            <a:pPr marL="457200" lvl="1" indent="0" algn="just">
              <a:lnSpc>
                <a:spcPct val="150000"/>
              </a:lnSpc>
              <a:buNone/>
            </a:pPr>
            <a:r>
              <a:rPr lang="pt-BR" sz="2000" dirty="0">
                <a:latin typeface="Calibri Light" panose="020F0302020204030204" pitchFamily="34" charset="0"/>
              </a:rPr>
              <a:t>E é a posição que atrai os outros; o líder é aquele que os outros procuram; nele o esquema de interações tem o seu centro. </a:t>
            </a:r>
          </a:p>
          <a:p>
            <a:pPr marL="457200" lvl="1" indent="0" algn="just">
              <a:lnSpc>
                <a:spcPct val="150000"/>
              </a:lnSpc>
              <a:buNone/>
            </a:pPr>
            <a:r>
              <a:rPr lang="pt-BR" sz="2000" dirty="0">
                <a:latin typeface="Calibri Light" panose="020F0302020204030204" pitchFamily="34" charset="0"/>
              </a:rPr>
              <a:t>Ao mesmo tempo sua alta posição implica o direito de assumir o controle sobre o grupo, e o exercício do controle, por sua vez, contribui para a continuidade do prestígio do líder. </a:t>
            </a:r>
          </a:p>
        </p:txBody>
      </p:sp>
      <p:sp>
        <p:nvSpPr>
          <p:cNvPr id="10" name="CaixaDeTexto 9">
            <a:extLst>
              <a:ext uri="{FF2B5EF4-FFF2-40B4-BE49-F238E27FC236}">
                <a16:creationId xmlns="" xmlns:a16="http://schemas.microsoft.com/office/drawing/2014/main" id="{E40F6B06-D23F-43E0-B675-6D3495BCC9E0}"/>
              </a:ext>
            </a:extLst>
          </p:cNvPr>
          <p:cNvSpPr txBox="1"/>
          <p:nvPr/>
        </p:nvSpPr>
        <p:spPr>
          <a:xfrm>
            <a:off x="424072" y="643505"/>
            <a:ext cx="8328985" cy="920252"/>
          </a:xfrm>
          <a:prstGeom prst="rect">
            <a:avLst/>
          </a:prstGeom>
          <a:noFill/>
        </p:spPr>
        <p:txBody>
          <a:bodyPr wrap="square">
            <a:spAutoFit/>
          </a:bodyPr>
          <a:lstStyle/>
          <a:p>
            <a:pPr algn="ctr">
              <a:lnSpc>
                <a:spcPct val="150000"/>
              </a:lnSpc>
              <a:spcBef>
                <a:spcPts val="1000"/>
              </a:spcBef>
            </a:pPr>
            <a:r>
              <a:rPr lang="pt-BR" sz="4000" dirty="0">
                <a:latin typeface="Calibri Light" panose="020F0302020204030204" pitchFamily="34" charset="0"/>
              </a:rPr>
              <a:t>N</a:t>
            </a:r>
            <a:r>
              <a:rPr lang="pt-BR" sz="4000" b="0" i="0" dirty="0">
                <a:effectLst/>
                <a:latin typeface="Calibri Light" panose="020F0302020204030204" pitchFamily="34" charset="0"/>
              </a:rPr>
              <a:t>ormas de um grupo</a:t>
            </a:r>
            <a:endParaRPr lang="pt-BR" sz="4000" dirty="0">
              <a:latin typeface="Calibri Light" panose="020F0302020204030204" pitchFamily="34" charset="0"/>
            </a:endParaRPr>
          </a:p>
        </p:txBody>
      </p:sp>
      <p:pic>
        <p:nvPicPr>
          <p:cNvPr id="2" name="Imagem 1">
            <a:extLst>
              <a:ext uri="{FF2B5EF4-FFF2-40B4-BE49-F238E27FC236}">
                <a16:creationId xmlns="" xmlns:a16="http://schemas.microsoft.com/office/drawing/2014/main" id="{E5B5E24C-A55E-4EFC-8E5D-A44AC13FD513}"/>
              </a:ext>
            </a:extLst>
          </p:cNvPr>
          <p:cNvPicPr>
            <a:picLocks noChangeAspect="1"/>
          </p:cNvPicPr>
          <p:nvPr/>
        </p:nvPicPr>
        <p:blipFill>
          <a:blip r:embed="rId4" cstate="print"/>
          <a:stretch>
            <a:fillRect/>
          </a:stretch>
        </p:blipFill>
        <p:spPr>
          <a:xfrm>
            <a:off x="320040" y="193045"/>
            <a:ext cx="1753926" cy="1328599"/>
          </a:xfrm>
          <a:prstGeom prst="rect">
            <a:avLst/>
          </a:prstGeom>
          <a:ln>
            <a:noFill/>
          </a:ln>
          <a:effectLst>
            <a:softEdge rad="112500"/>
          </a:effectLst>
        </p:spPr>
      </p:pic>
      <p:pic>
        <p:nvPicPr>
          <p:cNvPr id="8" name="Imagem 7">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928605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 xmlns:a16="http://schemas.microsoft.com/office/drawing/2014/main" id="{790F7832-4FA8-422E-ADF6-76109383AD32}"/>
              </a:ext>
            </a:extLst>
          </p:cNvPr>
          <p:cNvPicPr>
            <a:picLocks noChangeAspect="1"/>
          </p:cNvPicPr>
          <p:nvPr/>
        </p:nvPicPr>
        <p:blipFill>
          <a:blip r:embed="rId2" cstate="print"/>
          <a:stretch>
            <a:fillRect/>
          </a:stretch>
        </p:blipFill>
        <p:spPr>
          <a:xfrm>
            <a:off x="6870586" y="151985"/>
            <a:ext cx="2077941" cy="1623184"/>
          </a:xfrm>
          <a:prstGeom prst="rect">
            <a:avLst/>
          </a:prstGeom>
        </p:spPr>
      </p:pic>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3"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4" cstate="print"/>
          <a:stretch>
            <a:fillRect/>
          </a:stretch>
        </p:blipFill>
        <p:spPr>
          <a:xfrm flipH="1">
            <a:off x="0" y="-3313"/>
            <a:ext cx="640080" cy="6858000"/>
          </a:xfrm>
          <a:prstGeom prst="rect">
            <a:avLst/>
          </a:prstGeom>
        </p:spPr>
      </p:pic>
      <p:sp>
        <p:nvSpPr>
          <p:cNvPr id="7" name="Retângulo 6">
            <a:extLst>
              <a:ext uri="{FF2B5EF4-FFF2-40B4-BE49-F238E27FC236}">
                <a16:creationId xmlns="" xmlns:a16="http://schemas.microsoft.com/office/drawing/2014/main" id="{D489643D-81F0-4E74-AB62-F4027158FBA2}"/>
              </a:ext>
            </a:extLst>
          </p:cNvPr>
          <p:cNvSpPr/>
          <p:nvPr/>
        </p:nvSpPr>
        <p:spPr>
          <a:xfrm>
            <a:off x="1065472" y="1986580"/>
            <a:ext cx="7010401" cy="4327851"/>
          </a:xfrm>
          <a:prstGeom prst="rect">
            <a:avLst/>
          </a:prstGeom>
        </p:spPr>
        <p:txBody>
          <a:bodyPr wrap="square">
            <a:spAutoFit/>
          </a:bodyPr>
          <a:lstStyle/>
          <a:p>
            <a:pPr algn="just">
              <a:lnSpc>
                <a:spcPct val="150000"/>
              </a:lnSpc>
              <a:spcBef>
                <a:spcPts val="1000"/>
              </a:spcBef>
            </a:pPr>
            <a:r>
              <a:rPr lang="pt-BR" sz="2000" dirty="0">
                <a:latin typeface="Calibri Light" panose="020F0302020204030204" pitchFamily="34" charset="0"/>
              </a:rPr>
              <a:t> É particularmente pela sua colocação no cume da pirâmide que ele está em condições de manter o controle. Ele é mais bem informado do que os outros e dispões de mais canais para distribuir diretivas. </a:t>
            </a:r>
          </a:p>
          <a:p>
            <a:pPr algn="just">
              <a:lnSpc>
                <a:spcPct val="150000"/>
              </a:lnSpc>
              <a:spcBef>
                <a:spcPts val="1000"/>
              </a:spcBef>
            </a:pPr>
            <a:r>
              <a:rPr lang="pt-BR" sz="2000" dirty="0">
                <a:latin typeface="Calibri Light" panose="020F0302020204030204" pitchFamily="34" charset="0"/>
              </a:rPr>
              <a:t>O grupo é dirigido por ele, mas ele mesmo é também, em certo sentido, dirigido pelo grupo, mais do que os outros, pois uma condição para sua liderança consiste em que suas atividades e decisões estejam, mais que as dos outros, de acordo com uma norma abstrata.</a:t>
            </a:r>
          </a:p>
        </p:txBody>
      </p:sp>
      <p:sp>
        <p:nvSpPr>
          <p:cNvPr id="10" name="CaixaDeTexto 9">
            <a:extLst>
              <a:ext uri="{FF2B5EF4-FFF2-40B4-BE49-F238E27FC236}">
                <a16:creationId xmlns="" xmlns:a16="http://schemas.microsoft.com/office/drawing/2014/main" id="{EF6C71F7-1909-4ABE-9139-51CCE1BD035A}"/>
              </a:ext>
            </a:extLst>
          </p:cNvPr>
          <p:cNvSpPr txBox="1"/>
          <p:nvPr/>
        </p:nvSpPr>
        <p:spPr>
          <a:xfrm>
            <a:off x="424072" y="643505"/>
            <a:ext cx="8328985" cy="920252"/>
          </a:xfrm>
          <a:prstGeom prst="rect">
            <a:avLst/>
          </a:prstGeom>
          <a:noFill/>
        </p:spPr>
        <p:txBody>
          <a:bodyPr wrap="square">
            <a:spAutoFit/>
          </a:bodyPr>
          <a:lstStyle/>
          <a:p>
            <a:pPr algn="ctr">
              <a:lnSpc>
                <a:spcPct val="150000"/>
              </a:lnSpc>
              <a:spcBef>
                <a:spcPts val="1000"/>
              </a:spcBef>
            </a:pPr>
            <a:r>
              <a:rPr lang="pt-BR" sz="4000" dirty="0">
                <a:latin typeface="Calibri Light" panose="020F0302020204030204" pitchFamily="34" charset="0"/>
              </a:rPr>
              <a:t>N</a:t>
            </a:r>
            <a:r>
              <a:rPr lang="pt-BR" sz="4000" b="0" i="0" dirty="0">
                <a:effectLst/>
                <a:latin typeface="Calibri Light" panose="020F0302020204030204" pitchFamily="34" charset="0"/>
              </a:rPr>
              <a:t>ormas de um grupo</a:t>
            </a:r>
            <a:endParaRPr lang="pt-BR" sz="4000" dirty="0">
              <a:latin typeface="Calibri Light" panose="020F0302020204030204" pitchFamily="34" charset="0"/>
            </a:endParaRPr>
          </a:p>
        </p:txBody>
      </p:sp>
      <p:pic>
        <p:nvPicPr>
          <p:cNvPr id="8" name="Imagem 7">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11522162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 xmlns:a16="http://schemas.microsoft.com/office/drawing/2014/main" id="{61E02648-B373-486F-A8C1-EE626D80950D}"/>
              </a:ext>
            </a:extLst>
          </p:cNvPr>
          <p:cNvPicPr>
            <a:picLocks noChangeAspect="1"/>
          </p:cNvPicPr>
          <p:nvPr/>
        </p:nvPicPr>
        <p:blipFill>
          <a:blip r:embed="rId2" cstate="print"/>
          <a:stretch>
            <a:fillRect/>
          </a:stretch>
        </p:blipFill>
        <p:spPr>
          <a:xfrm flipH="1">
            <a:off x="5179021" y="4510653"/>
            <a:ext cx="3574036" cy="1553928"/>
          </a:xfrm>
          <a:prstGeom prst="rect">
            <a:avLst/>
          </a:prstGeom>
        </p:spPr>
      </p:pic>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3"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4" cstate="print"/>
          <a:stretch>
            <a:fillRect/>
          </a:stretch>
        </p:blipFill>
        <p:spPr>
          <a:xfrm flipH="1">
            <a:off x="0" y="-3313"/>
            <a:ext cx="640080" cy="6858000"/>
          </a:xfrm>
          <a:prstGeom prst="rect">
            <a:avLst/>
          </a:prstGeom>
        </p:spPr>
      </p:pic>
      <p:sp>
        <p:nvSpPr>
          <p:cNvPr id="8" name="Retângulo 7">
            <a:extLst>
              <a:ext uri="{FF2B5EF4-FFF2-40B4-BE49-F238E27FC236}">
                <a16:creationId xmlns="" xmlns:a16="http://schemas.microsoft.com/office/drawing/2014/main" id="{A8C0FBFB-A169-48BB-8D32-F5E725CA9CA6}"/>
              </a:ext>
            </a:extLst>
          </p:cNvPr>
          <p:cNvSpPr/>
          <p:nvPr/>
        </p:nvSpPr>
        <p:spPr>
          <a:xfrm>
            <a:off x="828924" y="2025118"/>
            <a:ext cx="7636847" cy="967957"/>
          </a:xfrm>
          <a:prstGeom prst="rect">
            <a:avLst/>
          </a:prstGeom>
        </p:spPr>
        <p:txBody>
          <a:bodyPr wrap="square">
            <a:spAutoFit/>
          </a:bodyPr>
          <a:lstStyle/>
          <a:p>
            <a:pPr marL="342900" lvl="0" indent="-342900">
              <a:lnSpc>
                <a:spcPct val="150000"/>
              </a:lnSpc>
              <a:spcBef>
                <a:spcPts val="1000"/>
              </a:spcBef>
              <a:buFont typeface="+mj-lt"/>
              <a:buAutoNum type="arabicPeriod" startAt="16"/>
            </a:pPr>
            <a:r>
              <a:rPr lang="pt-BR" sz="2000" dirty="0">
                <a:latin typeface="Calibri Light" panose="020F0302020204030204" pitchFamily="34" charset="0"/>
              </a:rPr>
              <a:t>A respeito da psicologia do líder, Homans estabelece, entre outras, as seguintes regras:</a:t>
            </a:r>
          </a:p>
        </p:txBody>
      </p:sp>
      <p:sp>
        <p:nvSpPr>
          <p:cNvPr id="10" name="CaixaDeTexto 9">
            <a:extLst>
              <a:ext uri="{FF2B5EF4-FFF2-40B4-BE49-F238E27FC236}">
                <a16:creationId xmlns="" xmlns:a16="http://schemas.microsoft.com/office/drawing/2014/main" id="{96E212BB-FBC3-466D-AFF1-072B8877CB40}"/>
              </a:ext>
            </a:extLst>
          </p:cNvPr>
          <p:cNvSpPr txBox="1"/>
          <p:nvPr/>
        </p:nvSpPr>
        <p:spPr>
          <a:xfrm>
            <a:off x="828924" y="3281547"/>
            <a:ext cx="5343061" cy="2865913"/>
          </a:xfrm>
          <a:prstGeom prst="rect">
            <a:avLst/>
          </a:prstGeom>
          <a:noFill/>
        </p:spPr>
        <p:txBody>
          <a:bodyPr wrap="square" numCol="1">
            <a:spAutoFit/>
          </a:bodyPr>
          <a:lstStyle/>
          <a:p>
            <a:pPr marL="342900" lvl="0" indent="-342900">
              <a:lnSpc>
                <a:spcPct val="150000"/>
              </a:lnSpc>
              <a:spcBef>
                <a:spcPts val="1000"/>
              </a:spcBef>
              <a:buFont typeface="Arial" panose="020B0604020202020204" pitchFamily="34" charset="0"/>
              <a:buChar char="•"/>
            </a:pPr>
            <a:r>
              <a:rPr lang="pt-BR" sz="2000" dirty="0">
                <a:latin typeface="Calibri Light" panose="020F0302020204030204" pitchFamily="34" charset="0"/>
              </a:rPr>
              <a:t>Um líder precisa manter a sua posição;</a:t>
            </a:r>
          </a:p>
          <a:p>
            <a:pPr marL="342900" lvl="0" indent="-342900">
              <a:lnSpc>
                <a:spcPct val="150000"/>
              </a:lnSpc>
              <a:spcBef>
                <a:spcPts val="1000"/>
              </a:spcBef>
              <a:buFont typeface="Arial" panose="020B0604020202020204" pitchFamily="34" charset="0"/>
              <a:buChar char="•"/>
            </a:pPr>
            <a:r>
              <a:rPr lang="pt-BR" sz="2000" dirty="0">
                <a:latin typeface="Calibri Light" panose="020F0302020204030204" pitchFamily="34" charset="0"/>
              </a:rPr>
              <a:t>Um líder tem que cumprir as normas do grupo;</a:t>
            </a:r>
          </a:p>
          <a:p>
            <a:pPr marL="342900" lvl="0" indent="-342900">
              <a:lnSpc>
                <a:spcPct val="150000"/>
              </a:lnSpc>
              <a:spcBef>
                <a:spcPts val="1000"/>
              </a:spcBef>
              <a:buFont typeface="Arial" panose="020B0604020202020204" pitchFamily="34" charset="0"/>
              <a:buChar char="•"/>
            </a:pPr>
            <a:r>
              <a:rPr lang="pt-BR" sz="2000" dirty="0">
                <a:latin typeface="Calibri Light" panose="020F0302020204030204" pitchFamily="34" charset="0"/>
              </a:rPr>
              <a:t>Um líder precisa liderar;</a:t>
            </a:r>
          </a:p>
          <a:p>
            <a:pPr marL="342900" lvl="0" indent="-342900">
              <a:lnSpc>
                <a:spcPct val="150000"/>
              </a:lnSpc>
              <a:spcBef>
                <a:spcPts val="1000"/>
              </a:spcBef>
              <a:buFont typeface="Arial" panose="020B0604020202020204" pitchFamily="34" charset="0"/>
              <a:buChar char="•"/>
            </a:pPr>
            <a:r>
              <a:rPr lang="pt-BR" sz="2000" dirty="0">
                <a:latin typeface="Calibri Light" panose="020F0302020204030204" pitchFamily="34" charset="0"/>
              </a:rPr>
              <a:t>Um líder precisa saber escutar;</a:t>
            </a:r>
          </a:p>
          <a:p>
            <a:pPr marL="342900" lvl="0" indent="-342900">
              <a:lnSpc>
                <a:spcPct val="150000"/>
              </a:lnSpc>
              <a:spcBef>
                <a:spcPts val="1000"/>
              </a:spcBef>
              <a:buFont typeface="Arial" panose="020B0604020202020204" pitchFamily="34" charset="0"/>
              <a:buChar char="•"/>
            </a:pPr>
            <a:r>
              <a:rPr lang="pt-BR" sz="2000" dirty="0">
                <a:latin typeface="Calibri Light" panose="020F0302020204030204" pitchFamily="34" charset="0"/>
              </a:rPr>
              <a:t>Um líder terá de possuir autoconhecimento. </a:t>
            </a:r>
          </a:p>
        </p:txBody>
      </p:sp>
      <p:sp>
        <p:nvSpPr>
          <p:cNvPr id="12" name="CaixaDeTexto 11">
            <a:extLst>
              <a:ext uri="{FF2B5EF4-FFF2-40B4-BE49-F238E27FC236}">
                <a16:creationId xmlns="" xmlns:a16="http://schemas.microsoft.com/office/drawing/2014/main" id="{3D2B4A5A-B846-44E8-A345-12647A5DC409}"/>
              </a:ext>
            </a:extLst>
          </p:cNvPr>
          <p:cNvSpPr txBox="1"/>
          <p:nvPr/>
        </p:nvSpPr>
        <p:spPr>
          <a:xfrm>
            <a:off x="424072" y="643505"/>
            <a:ext cx="8328985" cy="920252"/>
          </a:xfrm>
          <a:prstGeom prst="rect">
            <a:avLst/>
          </a:prstGeom>
          <a:noFill/>
        </p:spPr>
        <p:txBody>
          <a:bodyPr wrap="square">
            <a:spAutoFit/>
          </a:bodyPr>
          <a:lstStyle/>
          <a:p>
            <a:pPr algn="ctr">
              <a:lnSpc>
                <a:spcPct val="150000"/>
              </a:lnSpc>
              <a:spcBef>
                <a:spcPts val="1000"/>
              </a:spcBef>
            </a:pPr>
            <a:r>
              <a:rPr lang="pt-BR" sz="4000" dirty="0">
                <a:latin typeface="Calibri Light" panose="020F0302020204030204" pitchFamily="34" charset="0"/>
              </a:rPr>
              <a:t>N</a:t>
            </a:r>
            <a:r>
              <a:rPr lang="pt-BR" sz="4000" b="0" i="0" dirty="0">
                <a:effectLst/>
                <a:latin typeface="Calibri Light" panose="020F0302020204030204" pitchFamily="34" charset="0"/>
              </a:rPr>
              <a:t>ormas de um grupo</a:t>
            </a:r>
            <a:endParaRPr lang="pt-BR" sz="4000" dirty="0">
              <a:latin typeface="Calibri Light" panose="020F0302020204030204" pitchFamily="34" charset="0"/>
            </a:endParaRPr>
          </a:p>
        </p:txBody>
      </p:sp>
      <p:pic>
        <p:nvPicPr>
          <p:cNvPr id="9" name="Imagem 8">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18335002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9" name="Retângulo 8">
            <a:extLst>
              <a:ext uri="{FF2B5EF4-FFF2-40B4-BE49-F238E27FC236}">
                <a16:creationId xmlns="" xmlns:a16="http://schemas.microsoft.com/office/drawing/2014/main" id="{5534BEF1-5A1B-46CA-95B5-0A47D9967B74}"/>
              </a:ext>
            </a:extLst>
          </p:cNvPr>
          <p:cNvSpPr/>
          <p:nvPr/>
        </p:nvSpPr>
        <p:spPr>
          <a:xfrm>
            <a:off x="828924" y="1986580"/>
            <a:ext cx="7480189" cy="4327851"/>
          </a:xfrm>
          <a:prstGeom prst="rect">
            <a:avLst/>
          </a:prstGeom>
        </p:spPr>
        <p:txBody>
          <a:bodyPr wrap="square">
            <a:spAutoFit/>
          </a:bodyPr>
          <a:lstStyle/>
          <a:p>
            <a:pPr algn="just">
              <a:lnSpc>
                <a:spcPct val="150000"/>
              </a:lnSpc>
              <a:spcBef>
                <a:spcPts val="1000"/>
              </a:spcBef>
              <a:buNone/>
            </a:pPr>
            <a:r>
              <a:rPr lang="pt-BR" sz="2000" dirty="0">
                <a:latin typeface="Calibri Light" panose="020F0302020204030204" pitchFamily="34" charset="0"/>
              </a:rPr>
              <a:t>17. Todos os conhecimentos da psiquiatria sugerem que o homem tenha necessidade de pertencer a um grupo para se sentir seguro, para manter seu equilíbrio interno nos costumeiros contratempos da vida e para educar filhos que por sua vez sejam também felizes e resistentes. </a:t>
            </a:r>
          </a:p>
          <a:p>
            <a:pPr algn="just">
              <a:lnSpc>
                <a:spcPct val="150000"/>
              </a:lnSpc>
              <a:spcBef>
                <a:spcPts val="1000"/>
              </a:spcBef>
              <a:buNone/>
            </a:pPr>
            <a:r>
              <a:rPr lang="pt-BR" sz="2000" dirty="0">
                <a:latin typeface="Calibri Light" panose="020F0302020204030204" pitchFamily="34" charset="0"/>
              </a:rPr>
              <a:t>Quando, porém, o grupo em torno dele é destruído, ou quando ele abandona o grupo do qual era um membro estimado, e sobretudo quando não encontra nenhum outro grupo em que possa se incorporar, então o peso psíquico fará com que apresente distúrbios nos pensamentos, sentimentos e comportamentos. </a:t>
            </a:r>
          </a:p>
        </p:txBody>
      </p:sp>
      <p:sp>
        <p:nvSpPr>
          <p:cNvPr id="10" name="CaixaDeTexto 9">
            <a:extLst>
              <a:ext uri="{FF2B5EF4-FFF2-40B4-BE49-F238E27FC236}">
                <a16:creationId xmlns="" xmlns:a16="http://schemas.microsoft.com/office/drawing/2014/main" id="{90FD81EC-DDA9-42C2-97CB-9DBBFF765B25}"/>
              </a:ext>
            </a:extLst>
          </p:cNvPr>
          <p:cNvSpPr txBox="1"/>
          <p:nvPr/>
        </p:nvSpPr>
        <p:spPr>
          <a:xfrm>
            <a:off x="424072" y="643505"/>
            <a:ext cx="8328985" cy="920252"/>
          </a:xfrm>
          <a:prstGeom prst="rect">
            <a:avLst/>
          </a:prstGeom>
          <a:noFill/>
        </p:spPr>
        <p:txBody>
          <a:bodyPr wrap="square">
            <a:spAutoFit/>
          </a:bodyPr>
          <a:lstStyle/>
          <a:p>
            <a:pPr algn="ctr">
              <a:lnSpc>
                <a:spcPct val="150000"/>
              </a:lnSpc>
              <a:spcBef>
                <a:spcPts val="1000"/>
              </a:spcBef>
            </a:pPr>
            <a:r>
              <a:rPr lang="pt-BR" sz="4000" dirty="0">
                <a:latin typeface="Calibri Light" panose="020F0302020204030204" pitchFamily="34" charset="0"/>
              </a:rPr>
              <a:t>N</a:t>
            </a:r>
            <a:r>
              <a:rPr lang="pt-BR" sz="4000" b="0" i="0" dirty="0">
                <a:effectLst/>
                <a:latin typeface="Calibri Light" panose="020F0302020204030204" pitchFamily="34" charset="0"/>
              </a:rPr>
              <a:t>ormas de um grupo</a:t>
            </a:r>
            <a:endParaRPr lang="pt-BR" sz="4000" dirty="0">
              <a:latin typeface="Calibri Light" panose="020F0302020204030204" pitchFamily="34" charset="0"/>
            </a:endParaRPr>
          </a:p>
        </p:txBody>
      </p:sp>
      <p:pic>
        <p:nvPicPr>
          <p:cNvPr id="3" name="Imagem 2">
            <a:extLst>
              <a:ext uri="{FF2B5EF4-FFF2-40B4-BE49-F238E27FC236}">
                <a16:creationId xmlns="" xmlns:a16="http://schemas.microsoft.com/office/drawing/2014/main" id="{E64F895B-5588-4CC5-BB3C-3D867BACE7A0}"/>
              </a:ext>
            </a:extLst>
          </p:cNvPr>
          <p:cNvPicPr>
            <a:picLocks noChangeAspect="1"/>
          </p:cNvPicPr>
          <p:nvPr/>
        </p:nvPicPr>
        <p:blipFill>
          <a:blip r:embed="rId4" cstate="print"/>
          <a:stretch>
            <a:fillRect/>
          </a:stretch>
        </p:blipFill>
        <p:spPr>
          <a:xfrm>
            <a:off x="854997" y="543569"/>
            <a:ext cx="814346" cy="814346"/>
          </a:xfrm>
          <a:prstGeom prst="rect">
            <a:avLst/>
          </a:prstGeom>
        </p:spPr>
      </p:pic>
      <p:pic>
        <p:nvPicPr>
          <p:cNvPr id="13" name="Imagem 12">
            <a:extLst>
              <a:ext uri="{FF2B5EF4-FFF2-40B4-BE49-F238E27FC236}">
                <a16:creationId xmlns="" xmlns:a16="http://schemas.microsoft.com/office/drawing/2014/main" id="{CADAC88F-7D9D-4EC3-B14D-4819216D1DA9}"/>
              </a:ext>
            </a:extLst>
          </p:cNvPr>
          <p:cNvPicPr>
            <a:picLocks noChangeAspect="1"/>
          </p:cNvPicPr>
          <p:nvPr/>
        </p:nvPicPr>
        <p:blipFill>
          <a:blip r:embed="rId5" cstate="print"/>
          <a:stretch>
            <a:fillRect/>
          </a:stretch>
        </p:blipFill>
        <p:spPr>
          <a:xfrm>
            <a:off x="7736616" y="950742"/>
            <a:ext cx="792912" cy="792912"/>
          </a:xfrm>
          <a:prstGeom prst="rect">
            <a:avLst/>
          </a:prstGeom>
        </p:spPr>
      </p:pic>
      <p:pic>
        <p:nvPicPr>
          <p:cNvPr id="11" name="Imagem 10">
            <a:extLst>
              <a:ext uri="{FF2B5EF4-FFF2-40B4-BE49-F238E27FC236}">
                <a16:creationId xmlns="" xmlns:a16="http://schemas.microsoft.com/office/drawing/2014/main" id="{9578D125-36FD-46D3-9833-8A7792BA7386}"/>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23789276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7" name="Retângulo 6">
            <a:extLst>
              <a:ext uri="{FF2B5EF4-FFF2-40B4-BE49-F238E27FC236}">
                <a16:creationId xmlns="" xmlns:a16="http://schemas.microsoft.com/office/drawing/2014/main" id="{0DBDEBD8-E868-4FC8-8978-A21E0BED8088}"/>
              </a:ext>
            </a:extLst>
          </p:cNvPr>
          <p:cNvSpPr/>
          <p:nvPr/>
        </p:nvSpPr>
        <p:spPr>
          <a:xfrm>
            <a:off x="891871" y="1708285"/>
            <a:ext cx="7447722" cy="3276282"/>
          </a:xfrm>
          <a:prstGeom prst="rect">
            <a:avLst/>
          </a:prstGeom>
        </p:spPr>
        <p:txBody>
          <a:bodyPr wrap="square">
            <a:spAutoFit/>
          </a:bodyPr>
          <a:lstStyle/>
          <a:p>
            <a:pPr algn="just">
              <a:lnSpc>
                <a:spcPct val="150000"/>
              </a:lnSpc>
              <a:spcBef>
                <a:spcPts val="1000"/>
              </a:spcBef>
              <a:buNone/>
            </a:pPr>
            <a:r>
              <a:rPr lang="pt-BR" sz="2000" dirty="0">
                <a:latin typeface="Calibri Light" panose="020F0302020204030204" pitchFamily="34" charset="0"/>
              </a:rPr>
              <a:t>Seu pensamento é atormentado por ideias fixas, que se desenvolvem sem o necessário contato com a realidade. Ele fica ansioso e irritado; atrapalha sua própria vida e a dos outros. Sua conduta é compulsiva, sem auto controle. E se o processo da educação, que possibilita ao ser humano um fácil contato com os outros, pode ser considerado como um processo social, então uma pessoa isolada educará também filhos que, por sua vez, possuirão capacidades sociais reduzidas. </a:t>
            </a:r>
          </a:p>
        </p:txBody>
      </p:sp>
      <p:sp>
        <p:nvSpPr>
          <p:cNvPr id="10" name="CaixaDeTexto 9">
            <a:extLst>
              <a:ext uri="{FF2B5EF4-FFF2-40B4-BE49-F238E27FC236}">
                <a16:creationId xmlns="" xmlns:a16="http://schemas.microsoft.com/office/drawing/2014/main" id="{75044BA3-4642-41D9-8B49-2AEC918EE8BD}"/>
              </a:ext>
            </a:extLst>
          </p:cNvPr>
          <p:cNvSpPr txBox="1"/>
          <p:nvPr/>
        </p:nvSpPr>
        <p:spPr>
          <a:xfrm>
            <a:off x="424072" y="643505"/>
            <a:ext cx="8328985" cy="920252"/>
          </a:xfrm>
          <a:prstGeom prst="rect">
            <a:avLst/>
          </a:prstGeom>
          <a:noFill/>
        </p:spPr>
        <p:txBody>
          <a:bodyPr wrap="square">
            <a:spAutoFit/>
          </a:bodyPr>
          <a:lstStyle/>
          <a:p>
            <a:pPr algn="ctr">
              <a:lnSpc>
                <a:spcPct val="150000"/>
              </a:lnSpc>
              <a:spcBef>
                <a:spcPts val="1000"/>
              </a:spcBef>
            </a:pPr>
            <a:r>
              <a:rPr lang="pt-BR" sz="4000" dirty="0">
                <a:latin typeface="Calibri Light" panose="020F0302020204030204" pitchFamily="34" charset="0"/>
              </a:rPr>
              <a:t>N</a:t>
            </a:r>
            <a:r>
              <a:rPr lang="pt-BR" sz="4000" b="0" i="0" dirty="0">
                <a:effectLst/>
                <a:latin typeface="Calibri Light" panose="020F0302020204030204" pitchFamily="34" charset="0"/>
              </a:rPr>
              <a:t>ormas de um grupo</a:t>
            </a:r>
            <a:endParaRPr lang="pt-BR" sz="4000" dirty="0">
              <a:latin typeface="Calibri Light" panose="020F0302020204030204" pitchFamily="34" charset="0"/>
            </a:endParaRPr>
          </a:p>
        </p:txBody>
      </p:sp>
      <p:pic>
        <p:nvPicPr>
          <p:cNvPr id="13" name="Imagem 12">
            <a:extLst>
              <a:ext uri="{FF2B5EF4-FFF2-40B4-BE49-F238E27FC236}">
                <a16:creationId xmlns="" xmlns:a16="http://schemas.microsoft.com/office/drawing/2014/main" id="{DC3843B6-0AB9-49BD-95CA-7B98AD802C1D}"/>
              </a:ext>
            </a:extLst>
          </p:cNvPr>
          <p:cNvPicPr>
            <a:picLocks noChangeAspect="1"/>
          </p:cNvPicPr>
          <p:nvPr/>
        </p:nvPicPr>
        <p:blipFill rotWithShape="1">
          <a:blip r:embed="rId4" cstate="print"/>
          <a:srcRect l="1325" r="1"/>
          <a:stretch/>
        </p:blipFill>
        <p:spPr>
          <a:xfrm>
            <a:off x="7915420" y="333668"/>
            <a:ext cx="585846" cy="1073101"/>
          </a:xfrm>
          <a:prstGeom prst="rect">
            <a:avLst/>
          </a:prstGeom>
        </p:spPr>
      </p:pic>
      <p:sp>
        <p:nvSpPr>
          <p:cNvPr id="15" name="CaixaDeTexto 14">
            <a:extLst>
              <a:ext uri="{FF2B5EF4-FFF2-40B4-BE49-F238E27FC236}">
                <a16:creationId xmlns="" xmlns:a16="http://schemas.microsoft.com/office/drawing/2014/main" id="{2BC27B8F-4B0E-489F-913F-E534F571192A}"/>
              </a:ext>
            </a:extLst>
          </p:cNvPr>
          <p:cNvSpPr txBox="1"/>
          <p:nvPr/>
        </p:nvSpPr>
        <p:spPr>
          <a:xfrm>
            <a:off x="891871" y="5129095"/>
            <a:ext cx="6672605" cy="1429622"/>
          </a:xfrm>
          <a:prstGeom prst="rect">
            <a:avLst/>
          </a:prstGeom>
          <a:noFill/>
        </p:spPr>
        <p:txBody>
          <a:bodyPr wrap="square">
            <a:spAutoFit/>
          </a:bodyPr>
          <a:lstStyle/>
          <a:p>
            <a:pPr algn="just">
              <a:lnSpc>
                <a:spcPct val="150000"/>
              </a:lnSpc>
              <a:spcBef>
                <a:spcPts val="1000"/>
              </a:spcBef>
              <a:buNone/>
            </a:pPr>
            <a:r>
              <a:rPr lang="pt-BR" sz="2000" dirty="0">
                <a:latin typeface="Calibri Light" panose="020F0302020204030204" pitchFamily="34" charset="0"/>
              </a:rPr>
              <a:t>É uma espiral perniciosa: a perda de um lugar como membro de um grupo numa geração pode tornar as pessoas da seguinte geração menos aptas ainda para pertencerem a um grupo.</a:t>
            </a:r>
          </a:p>
        </p:txBody>
      </p:sp>
      <p:pic>
        <p:nvPicPr>
          <p:cNvPr id="9" name="Imagem 8">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10035832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8" name="Retângulo 7">
            <a:extLst>
              <a:ext uri="{FF2B5EF4-FFF2-40B4-BE49-F238E27FC236}">
                <a16:creationId xmlns="" xmlns:a16="http://schemas.microsoft.com/office/drawing/2014/main" id="{3018D4ED-78EA-4884-A92B-991F791E7D03}"/>
              </a:ext>
            </a:extLst>
          </p:cNvPr>
          <p:cNvSpPr/>
          <p:nvPr/>
        </p:nvSpPr>
        <p:spPr>
          <a:xfrm>
            <a:off x="1535840" y="3127513"/>
            <a:ext cx="2766621" cy="707886"/>
          </a:xfrm>
          <a:prstGeom prst="rect">
            <a:avLst/>
          </a:prstGeom>
        </p:spPr>
        <p:txBody>
          <a:bodyPr wrap="square" numCol="1">
            <a:spAutoFit/>
          </a:bodyPr>
          <a:lstStyle/>
          <a:p>
            <a:pPr algn="ctr">
              <a:buNone/>
            </a:pPr>
            <a:r>
              <a:rPr lang="pt-BR" sz="2000" b="1" dirty="0"/>
              <a:t>1º</a:t>
            </a:r>
          </a:p>
          <a:p>
            <a:pPr algn="ctr">
              <a:buNone/>
            </a:pPr>
            <a:r>
              <a:rPr lang="pt-BR" sz="2000" b="1" dirty="0"/>
              <a:t>AUTO CONHECIMENTO</a:t>
            </a:r>
          </a:p>
        </p:txBody>
      </p:sp>
      <p:sp>
        <p:nvSpPr>
          <p:cNvPr id="9" name="Retângulo 8">
            <a:extLst>
              <a:ext uri="{FF2B5EF4-FFF2-40B4-BE49-F238E27FC236}">
                <a16:creationId xmlns="" xmlns:a16="http://schemas.microsoft.com/office/drawing/2014/main" id="{2B117A26-D6FF-43D3-8440-17531203855E}"/>
              </a:ext>
            </a:extLst>
          </p:cNvPr>
          <p:cNvSpPr/>
          <p:nvPr/>
        </p:nvSpPr>
        <p:spPr>
          <a:xfrm>
            <a:off x="397565" y="837917"/>
            <a:ext cx="8355492" cy="1297791"/>
          </a:xfrm>
          <a:prstGeom prst="rect">
            <a:avLst/>
          </a:prstGeom>
        </p:spPr>
        <p:txBody>
          <a:bodyPr wrap="square">
            <a:spAutoFit/>
          </a:bodyPr>
          <a:lstStyle/>
          <a:p>
            <a:pPr algn="ctr">
              <a:spcBef>
                <a:spcPts val="1000"/>
              </a:spcBef>
              <a:buNone/>
            </a:pPr>
            <a:r>
              <a:rPr lang="pt-BR" sz="3500" dirty="0">
                <a:latin typeface="Calibri Light" panose="020F0302020204030204" pitchFamily="34" charset="0"/>
              </a:rPr>
              <a:t>Elementos objetivos de trabalho </a:t>
            </a:r>
          </a:p>
          <a:p>
            <a:pPr algn="ctr">
              <a:spcBef>
                <a:spcPts val="1000"/>
              </a:spcBef>
              <a:buNone/>
            </a:pPr>
            <a:r>
              <a:rPr lang="pt-BR" sz="3500" dirty="0">
                <a:latin typeface="Calibri Light" panose="020F0302020204030204" pitchFamily="34" charset="0"/>
              </a:rPr>
              <a:t>do Terapeuta de grupo</a:t>
            </a:r>
          </a:p>
        </p:txBody>
      </p:sp>
      <p:sp>
        <p:nvSpPr>
          <p:cNvPr id="10" name="CaixaDeTexto 9">
            <a:extLst>
              <a:ext uri="{FF2B5EF4-FFF2-40B4-BE49-F238E27FC236}">
                <a16:creationId xmlns="" xmlns:a16="http://schemas.microsoft.com/office/drawing/2014/main" id="{2C1649FE-C651-48D6-9E92-4CE73E79EE99}"/>
              </a:ext>
            </a:extLst>
          </p:cNvPr>
          <p:cNvSpPr txBox="1"/>
          <p:nvPr/>
        </p:nvSpPr>
        <p:spPr>
          <a:xfrm>
            <a:off x="5023348" y="5312197"/>
            <a:ext cx="3466677" cy="707886"/>
          </a:xfrm>
          <a:prstGeom prst="rect">
            <a:avLst/>
          </a:prstGeom>
          <a:noFill/>
        </p:spPr>
        <p:txBody>
          <a:bodyPr wrap="square">
            <a:spAutoFit/>
          </a:bodyPr>
          <a:lstStyle/>
          <a:p>
            <a:pPr algn="ctr"/>
            <a:r>
              <a:rPr lang="pt-BR" sz="2000" b="1" dirty="0"/>
              <a:t>2º</a:t>
            </a:r>
          </a:p>
          <a:p>
            <a:pPr algn="ctr"/>
            <a:r>
              <a:rPr lang="pt-BR" sz="2000" b="1" dirty="0"/>
              <a:t>CONHECIMENTO DO OUTRO</a:t>
            </a:r>
          </a:p>
        </p:txBody>
      </p:sp>
      <p:pic>
        <p:nvPicPr>
          <p:cNvPr id="11" name="Imagem 10">
            <a:extLst>
              <a:ext uri="{FF2B5EF4-FFF2-40B4-BE49-F238E27FC236}">
                <a16:creationId xmlns="" xmlns:a16="http://schemas.microsoft.com/office/drawing/2014/main" id="{0A11F3D6-CF4B-4526-B188-B9AF88C014B2}"/>
              </a:ext>
            </a:extLst>
          </p:cNvPr>
          <p:cNvPicPr>
            <a:picLocks noChangeAspect="1"/>
          </p:cNvPicPr>
          <p:nvPr/>
        </p:nvPicPr>
        <p:blipFill>
          <a:blip r:embed="rId4" cstate="print"/>
          <a:stretch>
            <a:fillRect/>
          </a:stretch>
        </p:blipFill>
        <p:spPr>
          <a:xfrm>
            <a:off x="5198222" y="2468527"/>
            <a:ext cx="3028771" cy="2110558"/>
          </a:xfrm>
          <a:prstGeom prst="rect">
            <a:avLst/>
          </a:prstGeom>
        </p:spPr>
      </p:pic>
      <p:pic>
        <p:nvPicPr>
          <p:cNvPr id="12" name="Imagem 11">
            <a:extLst>
              <a:ext uri="{FF2B5EF4-FFF2-40B4-BE49-F238E27FC236}">
                <a16:creationId xmlns="" xmlns:a16="http://schemas.microsoft.com/office/drawing/2014/main" id="{21B36186-B4BF-4069-81F7-CABEFB4D436C}"/>
              </a:ext>
            </a:extLst>
          </p:cNvPr>
          <p:cNvPicPr>
            <a:picLocks noChangeAspect="1"/>
          </p:cNvPicPr>
          <p:nvPr/>
        </p:nvPicPr>
        <p:blipFill>
          <a:blip r:embed="rId5" cstate="print"/>
          <a:stretch>
            <a:fillRect/>
          </a:stretch>
        </p:blipFill>
        <p:spPr>
          <a:xfrm>
            <a:off x="1068940" y="4468763"/>
            <a:ext cx="3028771" cy="2110558"/>
          </a:xfrm>
          <a:prstGeom prst="rect">
            <a:avLst/>
          </a:prstGeom>
          <a:ln>
            <a:noFill/>
          </a:ln>
          <a:effectLst>
            <a:softEdge rad="112500"/>
          </a:effectLst>
        </p:spPr>
      </p:pic>
      <p:pic>
        <p:nvPicPr>
          <p:cNvPr id="13" name="Imagem 12">
            <a:extLst>
              <a:ext uri="{FF2B5EF4-FFF2-40B4-BE49-F238E27FC236}">
                <a16:creationId xmlns="" xmlns:a16="http://schemas.microsoft.com/office/drawing/2014/main" id="{9578D125-36FD-46D3-9833-8A7792BA7386}"/>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29256482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8" name="Retângulo 7">
            <a:extLst>
              <a:ext uri="{FF2B5EF4-FFF2-40B4-BE49-F238E27FC236}">
                <a16:creationId xmlns="" xmlns:a16="http://schemas.microsoft.com/office/drawing/2014/main" id="{3018D4ED-78EA-4884-A92B-991F791E7D03}"/>
              </a:ext>
            </a:extLst>
          </p:cNvPr>
          <p:cNvSpPr/>
          <p:nvPr/>
        </p:nvSpPr>
        <p:spPr>
          <a:xfrm>
            <a:off x="1307988" y="3127513"/>
            <a:ext cx="3136790" cy="1015663"/>
          </a:xfrm>
          <a:prstGeom prst="rect">
            <a:avLst/>
          </a:prstGeom>
        </p:spPr>
        <p:txBody>
          <a:bodyPr wrap="square">
            <a:spAutoFit/>
          </a:bodyPr>
          <a:lstStyle/>
          <a:p>
            <a:pPr algn="ctr"/>
            <a:r>
              <a:rPr lang="pt-BR" sz="2000" b="1" dirty="0"/>
              <a:t>3º</a:t>
            </a:r>
          </a:p>
          <a:p>
            <a:pPr algn="ctr"/>
            <a:r>
              <a:rPr lang="pt-BR" sz="2000" b="1" dirty="0"/>
              <a:t>FORMAÇÃO DE HIPÓTESES  PSICOLÓGICAS</a:t>
            </a:r>
            <a:endParaRPr lang="pt-BR" sz="2000" dirty="0">
              <a:latin typeface="Calibri Light" panose="020F0302020204030204" pitchFamily="34" charset="0"/>
            </a:endParaRPr>
          </a:p>
        </p:txBody>
      </p:sp>
      <p:sp>
        <p:nvSpPr>
          <p:cNvPr id="9" name="Retângulo 8">
            <a:extLst>
              <a:ext uri="{FF2B5EF4-FFF2-40B4-BE49-F238E27FC236}">
                <a16:creationId xmlns="" xmlns:a16="http://schemas.microsoft.com/office/drawing/2014/main" id="{2B117A26-D6FF-43D3-8440-17531203855E}"/>
              </a:ext>
            </a:extLst>
          </p:cNvPr>
          <p:cNvSpPr/>
          <p:nvPr/>
        </p:nvSpPr>
        <p:spPr>
          <a:xfrm>
            <a:off x="397565" y="837917"/>
            <a:ext cx="8355492" cy="1297791"/>
          </a:xfrm>
          <a:prstGeom prst="rect">
            <a:avLst/>
          </a:prstGeom>
        </p:spPr>
        <p:txBody>
          <a:bodyPr wrap="square">
            <a:spAutoFit/>
          </a:bodyPr>
          <a:lstStyle/>
          <a:p>
            <a:pPr algn="ctr">
              <a:spcBef>
                <a:spcPts val="1000"/>
              </a:spcBef>
              <a:buNone/>
            </a:pPr>
            <a:r>
              <a:rPr lang="pt-BR" sz="3500" dirty="0">
                <a:latin typeface="Calibri Light" panose="020F0302020204030204" pitchFamily="34" charset="0"/>
              </a:rPr>
              <a:t>Elementos objetivos de trabalho </a:t>
            </a:r>
          </a:p>
          <a:p>
            <a:pPr algn="ctr">
              <a:spcBef>
                <a:spcPts val="1000"/>
              </a:spcBef>
              <a:buNone/>
            </a:pPr>
            <a:r>
              <a:rPr lang="pt-BR" sz="3500" dirty="0">
                <a:latin typeface="Calibri Light" panose="020F0302020204030204" pitchFamily="34" charset="0"/>
              </a:rPr>
              <a:t>do Terapeuta de grupo</a:t>
            </a:r>
          </a:p>
        </p:txBody>
      </p:sp>
      <p:sp>
        <p:nvSpPr>
          <p:cNvPr id="10" name="CaixaDeTexto 9">
            <a:extLst>
              <a:ext uri="{FF2B5EF4-FFF2-40B4-BE49-F238E27FC236}">
                <a16:creationId xmlns="" xmlns:a16="http://schemas.microsoft.com/office/drawing/2014/main" id="{BC3EA54E-1D37-4DD5-A7BF-72D4EA03C95A}"/>
              </a:ext>
            </a:extLst>
          </p:cNvPr>
          <p:cNvSpPr txBox="1"/>
          <p:nvPr/>
        </p:nvSpPr>
        <p:spPr>
          <a:xfrm>
            <a:off x="5316770" y="5272441"/>
            <a:ext cx="2564296" cy="1015663"/>
          </a:xfrm>
          <a:prstGeom prst="rect">
            <a:avLst/>
          </a:prstGeom>
          <a:noFill/>
        </p:spPr>
        <p:txBody>
          <a:bodyPr wrap="square">
            <a:spAutoFit/>
          </a:bodyPr>
          <a:lstStyle/>
          <a:p>
            <a:pPr algn="ctr">
              <a:buNone/>
            </a:pPr>
            <a:r>
              <a:rPr lang="pt-BR" sz="2000" b="1" dirty="0"/>
              <a:t>4º</a:t>
            </a:r>
          </a:p>
          <a:p>
            <a:pPr algn="ctr">
              <a:buNone/>
            </a:pPr>
            <a:r>
              <a:rPr lang="pt-BR" sz="2000" b="1" dirty="0"/>
              <a:t>MODIFICAÇÃO COMPORTAMENTAL</a:t>
            </a:r>
          </a:p>
        </p:txBody>
      </p:sp>
      <p:pic>
        <p:nvPicPr>
          <p:cNvPr id="3" name="Imagem 2">
            <a:extLst>
              <a:ext uri="{FF2B5EF4-FFF2-40B4-BE49-F238E27FC236}">
                <a16:creationId xmlns="" xmlns:a16="http://schemas.microsoft.com/office/drawing/2014/main" id="{9A8E46E0-3041-4342-87C8-AE037B3CBF46}"/>
              </a:ext>
            </a:extLst>
          </p:cNvPr>
          <p:cNvPicPr>
            <a:picLocks noChangeAspect="1"/>
          </p:cNvPicPr>
          <p:nvPr/>
        </p:nvPicPr>
        <p:blipFill>
          <a:blip r:embed="rId4" cstate="print"/>
          <a:stretch>
            <a:fillRect/>
          </a:stretch>
        </p:blipFill>
        <p:spPr>
          <a:xfrm>
            <a:off x="1917690" y="4984288"/>
            <a:ext cx="2121469" cy="1591967"/>
          </a:xfrm>
          <a:prstGeom prst="roundRect">
            <a:avLst>
              <a:gd name="adj" fmla="val 8594"/>
            </a:avLst>
          </a:prstGeom>
          <a:solidFill>
            <a:srgbClr val="FFFFFF">
              <a:shade val="85000"/>
            </a:srgbClr>
          </a:solidFill>
          <a:ln>
            <a:noFill/>
          </a:ln>
          <a:effectLst/>
        </p:spPr>
      </p:pic>
      <p:pic>
        <p:nvPicPr>
          <p:cNvPr id="7" name="Imagem 6">
            <a:extLst>
              <a:ext uri="{FF2B5EF4-FFF2-40B4-BE49-F238E27FC236}">
                <a16:creationId xmlns="" xmlns:a16="http://schemas.microsoft.com/office/drawing/2014/main" id="{40066315-2325-4F19-973F-7C277532A29F}"/>
              </a:ext>
            </a:extLst>
          </p:cNvPr>
          <p:cNvPicPr>
            <a:picLocks noChangeAspect="1"/>
          </p:cNvPicPr>
          <p:nvPr/>
        </p:nvPicPr>
        <p:blipFill>
          <a:blip r:embed="rId5" cstate="print"/>
          <a:stretch>
            <a:fillRect/>
          </a:stretch>
        </p:blipFill>
        <p:spPr>
          <a:xfrm flipH="1">
            <a:off x="5656148" y="2682991"/>
            <a:ext cx="1553319" cy="1812206"/>
          </a:xfrm>
          <a:prstGeom prst="rect">
            <a:avLst/>
          </a:prstGeom>
        </p:spPr>
      </p:pic>
      <p:pic>
        <p:nvPicPr>
          <p:cNvPr id="11" name="Imagem 10">
            <a:extLst>
              <a:ext uri="{FF2B5EF4-FFF2-40B4-BE49-F238E27FC236}">
                <a16:creationId xmlns="" xmlns:a16="http://schemas.microsoft.com/office/drawing/2014/main" id="{9578D125-36FD-46D3-9833-8A7792BA7386}"/>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20094845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7" name="Retângulo 6">
            <a:extLst>
              <a:ext uri="{FF2B5EF4-FFF2-40B4-BE49-F238E27FC236}">
                <a16:creationId xmlns="" xmlns:a16="http://schemas.microsoft.com/office/drawing/2014/main" id="{BD69EF91-EEEE-460C-9C83-A97CA852D310}"/>
              </a:ext>
            </a:extLst>
          </p:cNvPr>
          <p:cNvSpPr/>
          <p:nvPr/>
        </p:nvSpPr>
        <p:spPr>
          <a:xfrm>
            <a:off x="997888" y="2973625"/>
            <a:ext cx="3825903" cy="1015663"/>
          </a:xfrm>
          <a:prstGeom prst="rect">
            <a:avLst/>
          </a:prstGeom>
        </p:spPr>
        <p:txBody>
          <a:bodyPr wrap="square">
            <a:spAutoFit/>
          </a:bodyPr>
          <a:lstStyle/>
          <a:p>
            <a:pPr algn="ctr">
              <a:buNone/>
            </a:pPr>
            <a:r>
              <a:rPr lang="pt-BR" sz="2000" b="1" dirty="0"/>
              <a:t>5º</a:t>
            </a:r>
          </a:p>
          <a:p>
            <a:pPr algn="ctr">
              <a:buNone/>
            </a:pPr>
            <a:r>
              <a:rPr lang="pt-BR" sz="2000" b="1" dirty="0"/>
              <a:t>CORREÇÃO DA AUTO IMAGEM (AUTO ESTIMA)</a:t>
            </a:r>
          </a:p>
        </p:txBody>
      </p:sp>
      <p:sp>
        <p:nvSpPr>
          <p:cNvPr id="9" name="Retângulo 8">
            <a:extLst>
              <a:ext uri="{FF2B5EF4-FFF2-40B4-BE49-F238E27FC236}">
                <a16:creationId xmlns="" xmlns:a16="http://schemas.microsoft.com/office/drawing/2014/main" id="{24EC3DBD-84EE-467B-81FB-0E65C05AF1E6}"/>
              </a:ext>
            </a:extLst>
          </p:cNvPr>
          <p:cNvSpPr/>
          <p:nvPr/>
        </p:nvSpPr>
        <p:spPr>
          <a:xfrm>
            <a:off x="397565" y="837917"/>
            <a:ext cx="8355492" cy="1297791"/>
          </a:xfrm>
          <a:prstGeom prst="rect">
            <a:avLst/>
          </a:prstGeom>
        </p:spPr>
        <p:txBody>
          <a:bodyPr wrap="square">
            <a:spAutoFit/>
          </a:bodyPr>
          <a:lstStyle/>
          <a:p>
            <a:pPr algn="ctr">
              <a:spcBef>
                <a:spcPts val="1000"/>
              </a:spcBef>
              <a:buNone/>
            </a:pPr>
            <a:r>
              <a:rPr lang="pt-BR" sz="3500" dirty="0">
                <a:latin typeface="Calibri Light" panose="020F0302020204030204" pitchFamily="34" charset="0"/>
              </a:rPr>
              <a:t>Elementos objetivos de trabalho </a:t>
            </a:r>
          </a:p>
          <a:p>
            <a:pPr algn="ctr">
              <a:spcBef>
                <a:spcPts val="1000"/>
              </a:spcBef>
              <a:buNone/>
            </a:pPr>
            <a:r>
              <a:rPr lang="pt-BR" sz="3500" dirty="0">
                <a:latin typeface="Calibri Light" panose="020F0302020204030204" pitchFamily="34" charset="0"/>
              </a:rPr>
              <a:t>do Terapeuta de grupo</a:t>
            </a:r>
          </a:p>
        </p:txBody>
      </p:sp>
      <p:sp>
        <p:nvSpPr>
          <p:cNvPr id="10" name="CaixaDeTexto 9">
            <a:extLst>
              <a:ext uri="{FF2B5EF4-FFF2-40B4-BE49-F238E27FC236}">
                <a16:creationId xmlns="" xmlns:a16="http://schemas.microsoft.com/office/drawing/2014/main" id="{7C40CCEA-E778-49BA-9B4B-E47292ED5DE3}"/>
              </a:ext>
            </a:extLst>
          </p:cNvPr>
          <p:cNvSpPr txBox="1"/>
          <p:nvPr/>
        </p:nvSpPr>
        <p:spPr>
          <a:xfrm>
            <a:off x="6149009" y="5500517"/>
            <a:ext cx="1663148" cy="707886"/>
          </a:xfrm>
          <a:prstGeom prst="rect">
            <a:avLst/>
          </a:prstGeom>
          <a:noFill/>
        </p:spPr>
        <p:txBody>
          <a:bodyPr wrap="square">
            <a:spAutoFit/>
          </a:bodyPr>
          <a:lstStyle/>
          <a:p>
            <a:pPr algn="ctr">
              <a:buNone/>
            </a:pPr>
            <a:r>
              <a:rPr lang="pt-BR" sz="2000" b="1" dirty="0"/>
              <a:t>6º</a:t>
            </a:r>
          </a:p>
          <a:p>
            <a:pPr algn="ctr">
              <a:buNone/>
            </a:pPr>
            <a:r>
              <a:rPr lang="pt-BR" sz="2000" b="1" dirty="0"/>
              <a:t>FOCALIZAÇÃO</a:t>
            </a:r>
          </a:p>
        </p:txBody>
      </p:sp>
      <p:pic>
        <p:nvPicPr>
          <p:cNvPr id="13" name="Imagem 12">
            <a:extLst>
              <a:ext uri="{FF2B5EF4-FFF2-40B4-BE49-F238E27FC236}">
                <a16:creationId xmlns="" xmlns:a16="http://schemas.microsoft.com/office/drawing/2014/main" id="{9667B3B3-39A2-4142-B0B3-9A27436DF0F3}"/>
              </a:ext>
            </a:extLst>
          </p:cNvPr>
          <p:cNvPicPr>
            <a:picLocks noChangeAspect="1"/>
          </p:cNvPicPr>
          <p:nvPr/>
        </p:nvPicPr>
        <p:blipFill>
          <a:blip r:embed="rId4" cstate="print"/>
          <a:stretch>
            <a:fillRect/>
          </a:stretch>
        </p:blipFill>
        <p:spPr>
          <a:xfrm>
            <a:off x="1382448" y="4827205"/>
            <a:ext cx="3056782" cy="1590780"/>
          </a:xfrm>
          <a:prstGeom prst="roundRect">
            <a:avLst>
              <a:gd name="adj" fmla="val 8594"/>
            </a:avLst>
          </a:prstGeom>
          <a:solidFill>
            <a:srgbClr val="FFFFFF">
              <a:shade val="85000"/>
            </a:srgbClr>
          </a:solidFill>
          <a:ln>
            <a:noFill/>
          </a:ln>
          <a:effectLst/>
        </p:spPr>
      </p:pic>
      <p:pic>
        <p:nvPicPr>
          <p:cNvPr id="14" name="Imagem 13">
            <a:extLst>
              <a:ext uri="{FF2B5EF4-FFF2-40B4-BE49-F238E27FC236}">
                <a16:creationId xmlns="" xmlns:a16="http://schemas.microsoft.com/office/drawing/2014/main" id="{8CEC8529-03DB-4BF1-A9D5-CF77F0ADC895}"/>
              </a:ext>
            </a:extLst>
          </p:cNvPr>
          <p:cNvPicPr>
            <a:picLocks noChangeAspect="1"/>
          </p:cNvPicPr>
          <p:nvPr/>
        </p:nvPicPr>
        <p:blipFill>
          <a:blip r:embed="rId5" cstate="print"/>
          <a:stretch>
            <a:fillRect/>
          </a:stretch>
        </p:blipFill>
        <p:spPr>
          <a:xfrm>
            <a:off x="5816456" y="2840490"/>
            <a:ext cx="1995701" cy="1766741"/>
          </a:xfrm>
          <a:prstGeom prst="rect">
            <a:avLst/>
          </a:prstGeom>
        </p:spPr>
      </p:pic>
      <p:pic>
        <p:nvPicPr>
          <p:cNvPr id="11" name="Imagem 10">
            <a:extLst>
              <a:ext uri="{FF2B5EF4-FFF2-40B4-BE49-F238E27FC236}">
                <a16:creationId xmlns="" xmlns:a16="http://schemas.microsoft.com/office/drawing/2014/main" id="{9578D125-36FD-46D3-9833-8A7792BA7386}"/>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20080604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7" name="Retângulo 6">
            <a:extLst>
              <a:ext uri="{FF2B5EF4-FFF2-40B4-BE49-F238E27FC236}">
                <a16:creationId xmlns="" xmlns:a16="http://schemas.microsoft.com/office/drawing/2014/main" id="{BD69EF91-EEEE-460C-9C83-A97CA852D310}"/>
              </a:ext>
            </a:extLst>
          </p:cNvPr>
          <p:cNvSpPr/>
          <p:nvPr/>
        </p:nvSpPr>
        <p:spPr>
          <a:xfrm>
            <a:off x="1162214" y="2819205"/>
            <a:ext cx="3282564" cy="1015663"/>
          </a:xfrm>
          <a:prstGeom prst="rect">
            <a:avLst/>
          </a:prstGeom>
        </p:spPr>
        <p:txBody>
          <a:bodyPr wrap="square">
            <a:spAutoFit/>
          </a:bodyPr>
          <a:lstStyle/>
          <a:p>
            <a:pPr algn="ctr"/>
            <a:r>
              <a:rPr lang="pt-BR" sz="2000" b="1" dirty="0"/>
              <a:t>7º</a:t>
            </a:r>
          </a:p>
          <a:p>
            <a:pPr algn="ctr"/>
            <a:r>
              <a:rPr lang="pt-BR" sz="2000" b="1" dirty="0"/>
              <a:t>TRATAMENTO</a:t>
            </a:r>
          </a:p>
          <a:p>
            <a:pPr algn="ctr"/>
            <a:r>
              <a:rPr lang="pt-BR" sz="2000" b="1" dirty="0"/>
              <a:t> DIRETIVO – INTERVENTIVO</a:t>
            </a:r>
          </a:p>
        </p:txBody>
      </p:sp>
      <p:sp>
        <p:nvSpPr>
          <p:cNvPr id="9" name="Retângulo 8">
            <a:extLst>
              <a:ext uri="{FF2B5EF4-FFF2-40B4-BE49-F238E27FC236}">
                <a16:creationId xmlns="" xmlns:a16="http://schemas.microsoft.com/office/drawing/2014/main" id="{24EC3DBD-84EE-467B-81FB-0E65C05AF1E6}"/>
              </a:ext>
            </a:extLst>
          </p:cNvPr>
          <p:cNvSpPr/>
          <p:nvPr/>
        </p:nvSpPr>
        <p:spPr>
          <a:xfrm>
            <a:off x="397565" y="837917"/>
            <a:ext cx="8355492" cy="1297791"/>
          </a:xfrm>
          <a:prstGeom prst="rect">
            <a:avLst/>
          </a:prstGeom>
        </p:spPr>
        <p:txBody>
          <a:bodyPr wrap="square">
            <a:spAutoFit/>
          </a:bodyPr>
          <a:lstStyle/>
          <a:p>
            <a:pPr algn="ctr">
              <a:spcBef>
                <a:spcPts val="1000"/>
              </a:spcBef>
              <a:buNone/>
            </a:pPr>
            <a:r>
              <a:rPr lang="pt-BR" sz="3500" dirty="0">
                <a:latin typeface="Calibri Light" panose="020F0302020204030204" pitchFamily="34" charset="0"/>
              </a:rPr>
              <a:t>Elementos objetivos de trabalho </a:t>
            </a:r>
          </a:p>
          <a:p>
            <a:pPr algn="ctr">
              <a:spcBef>
                <a:spcPts val="1000"/>
              </a:spcBef>
              <a:buNone/>
            </a:pPr>
            <a:r>
              <a:rPr lang="pt-BR" sz="3500" dirty="0">
                <a:latin typeface="Calibri Light" panose="020F0302020204030204" pitchFamily="34" charset="0"/>
              </a:rPr>
              <a:t>do Terapeuta de grupo</a:t>
            </a:r>
          </a:p>
        </p:txBody>
      </p:sp>
      <p:sp>
        <p:nvSpPr>
          <p:cNvPr id="8" name="CaixaDeTexto 7">
            <a:extLst>
              <a:ext uri="{FF2B5EF4-FFF2-40B4-BE49-F238E27FC236}">
                <a16:creationId xmlns="" xmlns:a16="http://schemas.microsoft.com/office/drawing/2014/main" id="{DBA84B07-F083-48FB-9A4B-2198B24B55FB}"/>
              </a:ext>
            </a:extLst>
          </p:cNvPr>
          <p:cNvSpPr txBox="1"/>
          <p:nvPr/>
        </p:nvSpPr>
        <p:spPr>
          <a:xfrm>
            <a:off x="5333997" y="5158692"/>
            <a:ext cx="2683569" cy="1015663"/>
          </a:xfrm>
          <a:prstGeom prst="rect">
            <a:avLst/>
          </a:prstGeom>
          <a:noFill/>
        </p:spPr>
        <p:txBody>
          <a:bodyPr wrap="square">
            <a:spAutoFit/>
          </a:bodyPr>
          <a:lstStyle/>
          <a:p>
            <a:pPr algn="ctr"/>
            <a:r>
              <a:rPr lang="pt-BR" sz="2000" b="1" dirty="0"/>
              <a:t>8º </a:t>
            </a:r>
          </a:p>
          <a:p>
            <a:pPr algn="ctr"/>
            <a:r>
              <a:rPr lang="pt-BR" sz="2000" b="1" dirty="0"/>
              <a:t>IDENTIFICAÇÃO COM OS OUTROS</a:t>
            </a:r>
          </a:p>
        </p:txBody>
      </p:sp>
      <p:pic>
        <p:nvPicPr>
          <p:cNvPr id="10" name="Imagem 9">
            <a:extLst>
              <a:ext uri="{FF2B5EF4-FFF2-40B4-BE49-F238E27FC236}">
                <a16:creationId xmlns="" xmlns:a16="http://schemas.microsoft.com/office/drawing/2014/main" id="{476389F5-DD8E-44FD-9014-69EECF46179E}"/>
              </a:ext>
            </a:extLst>
          </p:cNvPr>
          <p:cNvPicPr>
            <a:picLocks noChangeAspect="1"/>
          </p:cNvPicPr>
          <p:nvPr/>
        </p:nvPicPr>
        <p:blipFill>
          <a:blip r:embed="rId4" cstate="print"/>
          <a:stretch>
            <a:fillRect/>
          </a:stretch>
        </p:blipFill>
        <p:spPr>
          <a:xfrm>
            <a:off x="1662481" y="4127953"/>
            <a:ext cx="2322777" cy="2286198"/>
          </a:xfrm>
          <a:prstGeom prst="rect">
            <a:avLst/>
          </a:prstGeom>
        </p:spPr>
      </p:pic>
      <p:pic>
        <p:nvPicPr>
          <p:cNvPr id="11" name="Imagem 10">
            <a:extLst>
              <a:ext uri="{FF2B5EF4-FFF2-40B4-BE49-F238E27FC236}">
                <a16:creationId xmlns="" xmlns:a16="http://schemas.microsoft.com/office/drawing/2014/main" id="{B2A458D8-CE05-4C08-A941-082ED6839512}"/>
              </a:ext>
            </a:extLst>
          </p:cNvPr>
          <p:cNvPicPr>
            <a:picLocks noChangeAspect="1"/>
          </p:cNvPicPr>
          <p:nvPr/>
        </p:nvPicPr>
        <p:blipFill>
          <a:blip r:embed="rId5" cstate="print"/>
          <a:stretch>
            <a:fillRect/>
          </a:stretch>
        </p:blipFill>
        <p:spPr>
          <a:xfrm>
            <a:off x="5514392" y="2604548"/>
            <a:ext cx="2322777" cy="1689155"/>
          </a:xfrm>
          <a:prstGeom prst="rect">
            <a:avLst/>
          </a:prstGeom>
          <a:ln>
            <a:noFill/>
          </a:ln>
          <a:effectLst>
            <a:softEdge rad="112500"/>
          </a:effectLst>
        </p:spPr>
      </p:pic>
      <p:pic>
        <p:nvPicPr>
          <p:cNvPr id="12" name="Imagem 11">
            <a:extLst>
              <a:ext uri="{FF2B5EF4-FFF2-40B4-BE49-F238E27FC236}">
                <a16:creationId xmlns="" xmlns:a16="http://schemas.microsoft.com/office/drawing/2014/main" id="{9578D125-36FD-46D3-9833-8A7792BA7386}"/>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14350356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8" name="Retângulo 7">
            <a:extLst>
              <a:ext uri="{FF2B5EF4-FFF2-40B4-BE49-F238E27FC236}">
                <a16:creationId xmlns="" xmlns:a16="http://schemas.microsoft.com/office/drawing/2014/main" id="{D25B295C-24B3-4A31-AE24-C788E3D64B83}"/>
              </a:ext>
            </a:extLst>
          </p:cNvPr>
          <p:cNvSpPr/>
          <p:nvPr/>
        </p:nvSpPr>
        <p:spPr>
          <a:xfrm>
            <a:off x="2135325" y="3071744"/>
            <a:ext cx="1603245" cy="707886"/>
          </a:xfrm>
          <a:prstGeom prst="rect">
            <a:avLst/>
          </a:prstGeom>
        </p:spPr>
        <p:txBody>
          <a:bodyPr wrap="square">
            <a:spAutoFit/>
          </a:bodyPr>
          <a:lstStyle/>
          <a:p>
            <a:pPr algn="ctr">
              <a:buNone/>
            </a:pPr>
            <a:r>
              <a:rPr lang="pt-BR" sz="2000" b="1" dirty="0"/>
              <a:t>9º</a:t>
            </a:r>
          </a:p>
          <a:p>
            <a:pPr algn="ctr">
              <a:buNone/>
            </a:pPr>
            <a:r>
              <a:rPr lang="pt-BR" sz="2000" b="1" dirty="0"/>
              <a:t>CONFRONTO</a:t>
            </a:r>
          </a:p>
        </p:txBody>
      </p:sp>
      <p:sp>
        <p:nvSpPr>
          <p:cNvPr id="9" name="Retângulo 8">
            <a:extLst>
              <a:ext uri="{FF2B5EF4-FFF2-40B4-BE49-F238E27FC236}">
                <a16:creationId xmlns="" xmlns:a16="http://schemas.microsoft.com/office/drawing/2014/main" id="{54915C1B-2D93-401F-8A3F-3115D3A06968}"/>
              </a:ext>
            </a:extLst>
          </p:cNvPr>
          <p:cNvSpPr/>
          <p:nvPr/>
        </p:nvSpPr>
        <p:spPr>
          <a:xfrm>
            <a:off x="397565" y="837917"/>
            <a:ext cx="8355492" cy="1297791"/>
          </a:xfrm>
          <a:prstGeom prst="rect">
            <a:avLst/>
          </a:prstGeom>
        </p:spPr>
        <p:txBody>
          <a:bodyPr wrap="square">
            <a:spAutoFit/>
          </a:bodyPr>
          <a:lstStyle/>
          <a:p>
            <a:pPr algn="ctr">
              <a:spcBef>
                <a:spcPts val="1000"/>
              </a:spcBef>
              <a:buNone/>
            </a:pPr>
            <a:r>
              <a:rPr lang="pt-BR" sz="3500" dirty="0">
                <a:latin typeface="Calibri Light" panose="020F0302020204030204" pitchFamily="34" charset="0"/>
              </a:rPr>
              <a:t>Elementos objetivos de trabalho </a:t>
            </a:r>
          </a:p>
          <a:p>
            <a:pPr algn="ctr">
              <a:spcBef>
                <a:spcPts val="1000"/>
              </a:spcBef>
              <a:buNone/>
            </a:pPr>
            <a:r>
              <a:rPr lang="pt-BR" sz="3500" dirty="0">
                <a:latin typeface="Calibri Light" panose="020F0302020204030204" pitchFamily="34" charset="0"/>
              </a:rPr>
              <a:t>do Terapeuta de grupo</a:t>
            </a:r>
          </a:p>
        </p:txBody>
      </p:sp>
      <p:sp>
        <p:nvSpPr>
          <p:cNvPr id="10" name="CaixaDeTexto 9">
            <a:extLst>
              <a:ext uri="{FF2B5EF4-FFF2-40B4-BE49-F238E27FC236}">
                <a16:creationId xmlns="" xmlns:a16="http://schemas.microsoft.com/office/drawing/2014/main" id="{F9C4AACE-A413-442F-A1CE-5AE4ABD23368}"/>
              </a:ext>
            </a:extLst>
          </p:cNvPr>
          <p:cNvSpPr txBox="1"/>
          <p:nvPr/>
        </p:nvSpPr>
        <p:spPr>
          <a:xfrm>
            <a:off x="5357187" y="5312197"/>
            <a:ext cx="2179983" cy="707886"/>
          </a:xfrm>
          <a:prstGeom prst="rect">
            <a:avLst/>
          </a:prstGeom>
          <a:noFill/>
        </p:spPr>
        <p:txBody>
          <a:bodyPr wrap="square">
            <a:spAutoFit/>
          </a:bodyPr>
          <a:lstStyle/>
          <a:p>
            <a:pPr algn="ctr">
              <a:buNone/>
            </a:pPr>
            <a:r>
              <a:rPr lang="pt-BR" sz="2000" b="1" dirty="0"/>
              <a:t>10º</a:t>
            </a:r>
          </a:p>
          <a:p>
            <a:pPr algn="ctr">
              <a:buNone/>
            </a:pPr>
            <a:r>
              <a:rPr lang="pt-BR" sz="2000" b="1" dirty="0"/>
              <a:t>ESCLARECIMENTO</a:t>
            </a:r>
            <a:endParaRPr lang="pt-BR" sz="2000" dirty="0"/>
          </a:p>
        </p:txBody>
      </p:sp>
      <p:pic>
        <p:nvPicPr>
          <p:cNvPr id="11" name="Imagem 10">
            <a:extLst>
              <a:ext uri="{FF2B5EF4-FFF2-40B4-BE49-F238E27FC236}">
                <a16:creationId xmlns="" xmlns:a16="http://schemas.microsoft.com/office/drawing/2014/main" id="{96B9501C-B820-41C9-90CF-C3732AAB213B}"/>
              </a:ext>
            </a:extLst>
          </p:cNvPr>
          <p:cNvPicPr>
            <a:picLocks noChangeAspect="1"/>
          </p:cNvPicPr>
          <p:nvPr/>
        </p:nvPicPr>
        <p:blipFill>
          <a:blip r:embed="rId4" cstate="print"/>
          <a:stretch>
            <a:fillRect/>
          </a:stretch>
        </p:blipFill>
        <p:spPr>
          <a:xfrm>
            <a:off x="4954457" y="2488199"/>
            <a:ext cx="2776634" cy="1881602"/>
          </a:xfrm>
          <a:prstGeom prst="rect">
            <a:avLst/>
          </a:prstGeom>
        </p:spPr>
      </p:pic>
      <p:pic>
        <p:nvPicPr>
          <p:cNvPr id="12" name="Imagem 11">
            <a:extLst>
              <a:ext uri="{FF2B5EF4-FFF2-40B4-BE49-F238E27FC236}">
                <a16:creationId xmlns="" xmlns:a16="http://schemas.microsoft.com/office/drawing/2014/main" id="{C74DDDB8-A10F-4BD6-80FF-609D9AF4984D}"/>
              </a:ext>
            </a:extLst>
          </p:cNvPr>
          <p:cNvPicPr>
            <a:picLocks noChangeAspect="1"/>
          </p:cNvPicPr>
          <p:nvPr/>
        </p:nvPicPr>
        <p:blipFill>
          <a:blip r:embed="rId5" cstate="print"/>
          <a:stretch>
            <a:fillRect/>
          </a:stretch>
        </p:blipFill>
        <p:spPr>
          <a:xfrm>
            <a:off x="1338059" y="5312197"/>
            <a:ext cx="3233941" cy="893725"/>
          </a:xfrm>
          <a:prstGeom prst="rect">
            <a:avLst/>
          </a:prstGeom>
        </p:spPr>
      </p:pic>
      <p:pic>
        <p:nvPicPr>
          <p:cNvPr id="13" name="Imagem 12">
            <a:extLst>
              <a:ext uri="{FF2B5EF4-FFF2-40B4-BE49-F238E27FC236}">
                <a16:creationId xmlns="" xmlns:a16="http://schemas.microsoft.com/office/drawing/2014/main" id="{9578D125-36FD-46D3-9833-8A7792BA7386}"/>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40952277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8" name="Retângulo 7">
            <a:extLst>
              <a:ext uri="{FF2B5EF4-FFF2-40B4-BE49-F238E27FC236}">
                <a16:creationId xmlns="" xmlns:a16="http://schemas.microsoft.com/office/drawing/2014/main" id="{D25B295C-24B3-4A31-AE24-C788E3D64B83}"/>
              </a:ext>
            </a:extLst>
          </p:cNvPr>
          <p:cNvSpPr/>
          <p:nvPr/>
        </p:nvSpPr>
        <p:spPr>
          <a:xfrm>
            <a:off x="1528770" y="3209138"/>
            <a:ext cx="3029182" cy="707886"/>
          </a:xfrm>
          <a:prstGeom prst="rect">
            <a:avLst/>
          </a:prstGeom>
        </p:spPr>
        <p:txBody>
          <a:bodyPr wrap="square">
            <a:spAutoFit/>
          </a:bodyPr>
          <a:lstStyle/>
          <a:p>
            <a:pPr algn="ctr"/>
            <a:r>
              <a:rPr lang="pt-BR" sz="2000" b="1" dirty="0"/>
              <a:t>11º</a:t>
            </a:r>
          </a:p>
          <a:p>
            <a:pPr algn="ctr"/>
            <a:r>
              <a:rPr lang="pt-BR" sz="2000" b="1" dirty="0"/>
              <a:t>MANEJO DE PROBLEMAS</a:t>
            </a:r>
          </a:p>
        </p:txBody>
      </p:sp>
      <p:sp>
        <p:nvSpPr>
          <p:cNvPr id="10" name="CaixaDeTexto 9">
            <a:extLst>
              <a:ext uri="{FF2B5EF4-FFF2-40B4-BE49-F238E27FC236}">
                <a16:creationId xmlns="" xmlns:a16="http://schemas.microsoft.com/office/drawing/2014/main" id="{954FD3E1-2501-4996-8F86-539F19F83651}"/>
              </a:ext>
            </a:extLst>
          </p:cNvPr>
          <p:cNvSpPr txBox="1"/>
          <p:nvPr/>
        </p:nvSpPr>
        <p:spPr>
          <a:xfrm>
            <a:off x="5446642" y="5498134"/>
            <a:ext cx="1901687" cy="707886"/>
          </a:xfrm>
          <a:prstGeom prst="rect">
            <a:avLst/>
          </a:prstGeom>
          <a:noFill/>
        </p:spPr>
        <p:txBody>
          <a:bodyPr wrap="square">
            <a:spAutoFit/>
          </a:bodyPr>
          <a:lstStyle/>
          <a:p>
            <a:pPr algn="ctr"/>
            <a:r>
              <a:rPr lang="pt-BR" sz="2000" b="1" dirty="0"/>
              <a:t>12º</a:t>
            </a:r>
          </a:p>
          <a:p>
            <a:pPr algn="ctr"/>
            <a:r>
              <a:rPr lang="pt-BR" sz="2000" b="1" dirty="0"/>
              <a:t>ABSTINÊNCIA</a:t>
            </a:r>
          </a:p>
        </p:txBody>
      </p:sp>
      <p:sp>
        <p:nvSpPr>
          <p:cNvPr id="11" name="Retângulo 10">
            <a:extLst>
              <a:ext uri="{FF2B5EF4-FFF2-40B4-BE49-F238E27FC236}">
                <a16:creationId xmlns="" xmlns:a16="http://schemas.microsoft.com/office/drawing/2014/main" id="{57D6A069-85BB-4E13-B7DA-A54E26410F97}"/>
              </a:ext>
            </a:extLst>
          </p:cNvPr>
          <p:cNvSpPr/>
          <p:nvPr/>
        </p:nvSpPr>
        <p:spPr>
          <a:xfrm>
            <a:off x="397565" y="837917"/>
            <a:ext cx="8355492" cy="1297791"/>
          </a:xfrm>
          <a:prstGeom prst="rect">
            <a:avLst/>
          </a:prstGeom>
        </p:spPr>
        <p:txBody>
          <a:bodyPr wrap="square">
            <a:spAutoFit/>
          </a:bodyPr>
          <a:lstStyle/>
          <a:p>
            <a:pPr algn="ctr">
              <a:spcBef>
                <a:spcPts val="1000"/>
              </a:spcBef>
              <a:buNone/>
            </a:pPr>
            <a:r>
              <a:rPr lang="pt-BR" sz="3500" dirty="0">
                <a:latin typeface="Calibri Light" panose="020F0302020204030204" pitchFamily="34" charset="0"/>
              </a:rPr>
              <a:t>Elementos objetivos de trabalho </a:t>
            </a:r>
          </a:p>
          <a:p>
            <a:pPr algn="ctr">
              <a:spcBef>
                <a:spcPts val="1000"/>
              </a:spcBef>
              <a:buNone/>
            </a:pPr>
            <a:r>
              <a:rPr lang="pt-BR" sz="3500" dirty="0">
                <a:latin typeface="Calibri Light" panose="020F0302020204030204" pitchFamily="34" charset="0"/>
              </a:rPr>
              <a:t>do Terapeuta de grupo</a:t>
            </a:r>
          </a:p>
        </p:txBody>
      </p:sp>
      <p:pic>
        <p:nvPicPr>
          <p:cNvPr id="3074" name="Picture 2" descr="manejo de conflictos y resolucion de problemas | Slide Set">
            <a:extLst>
              <a:ext uri="{FF2B5EF4-FFF2-40B4-BE49-F238E27FC236}">
                <a16:creationId xmlns="" xmlns:a16="http://schemas.microsoft.com/office/drawing/2014/main" id="{55BF5E11-E11E-4B31-B537-F9101285CB44}"/>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262701" y="2694825"/>
            <a:ext cx="2404742" cy="240474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Imagem 6">
            <a:extLst>
              <a:ext uri="{FF2B5EF4-FFF2-40B4-BE49-F238E27FC236}">
                <a16:creationId xmlns="" xmlns:a16="http://schemas.microsoft.com/office/drawing/2014/main" id="{0B906461-971E-4FE4-9676-8F5736C95471}"/>
              </a:ext>
            </a:extLst>
          </p:cNvPr>
          <p:cNvPicPr>
            <a:picLocks noChangeAspect="1"/>
          </p:cNvPicPr>
          <p:nvPr/>
        </p:nvPicPr>
        <p:blipFill rotWithShape="1">
          <a:blip r:embed="rId5" cstate="print"/>
          <a:srcRect t="28511" b="36425"/>
          <a:stretch/>
        </p:blipFill>
        <p:spPr>
          <a:xfrm>
            <a:off x="983175" y="5175379"/>
            <a:ext cx="4120371" cy="1444799"/>
          </a:xfrm>
          <a:prstGeom prst="rect">
            <a:avLst/>
          </a:prstGeom>
        </p:spPr>
      </p:pic>
      <p:pic>
        <p:nvPicPr>
          <p:cNvPr id="12" name="Imagem 11">
            <a:extLst>
              <a:ext uri="{FF2B5EF4-FFF2-40B4-BE49-F238E27FC236}">
                <a16:creationId xmlns="" xmlns:a16="http://schemas.microsoft.com/office/drawing/2014/main" id="{9578D125-36FD-46D3-9833-8A7792BA7386}"/>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42185170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7" name="Retângulo 6">
            <a:extLst>
              <a:ext uri="{FF2B5EF4-FFF2-40B4-BE49-F238E27FC236}">
                <a16:creationId xmlns="" xmlns:a16="http://schemas.microsoft.com/office/drawing/2014/main" id="{DCA13B33-610A-480E-ADB3-12A9A36F1BF6}"/>
              </a:ext>
            </a:extLst>
          </p:cNvPr>
          <p:cNvSpPr/>
          <p:nvPr/>
        </p:nvSpPr>
        <p:spPr>
          <a:xfrm>
            <a:off x="2193060" y="3425687"/>
            <a:ext cx="1474556" cy="707886"/>
          </a:xfrm>
          <a:prstGeom prst="rect">
            <a:avLst/>
          </a:prstGeom>
        </p:spPr>
        <p:txBody>
          <a:bodyPr wrap="square">
            <a:spAutoFit/>
          </a:bodyPr>
          <a:lstStyle/>
          <a:p>
            <a:pPr algn="ctr">
              <a:buNone/>
            </a:pPr>
            <a:r>
              <a:rPr lang="pt-BR" sz="2000" b="1" dirty="0"/>
              <a:t>13º</a:t>
            </a:r>
          </a:p>
          <a:p>
            <a:pPr algn="ctr">
              <a:buNone/>
            </a:pPr>
            <a:r>
              <a:rPr lang="pt-BR" sz="2000" b="1" dirty="0"/>
              <a:t>ALEGRIA</a:t>
            </a:r>
          </a:p>
        </p:txBody>
      </p:sp>
      <p:sp>
        <p:nvSpPr>
          <p:cNvPr id="10" name="CaixaDeTexto 9">
            <a:extLst>
              <a:ext uri="{FF2B5EF4-FFF2-40B4-BE49-F238E27FC236}">
                <a16:creationId xmlns="" xmlns:a16="http://schemas.microsoft.com/office/drawing/2014/main" id="{371ACC88-A50E-45DE-AA64-2FA454FDF8CF}"/>
              </a:ext>
            </a:extLst>
          </p:cNvPr>
          <p:cNvSpPr txBox="1"/>
          <p:nvPr/>
        </p:nvSpPr>
        <p:spPr>
          <a:xfrm>
            <a:off x="5432726" y="5312197"/>
            <a:ext cx="1861930" cy="707886"/>
          </a:xfrm>
          <a:prstGeom prst="rect">
            <a:avLst/>
          </a:prstGeom>
          <a:noFill/>
        </p:spPr>
        <p:txBody>
          <a:bodyPr wrap="square">
            <a:spAutoFit/>
          </a:bodyPr>
          <a:lstStyle/>
          <a:p>
            <a:pPr algn="ctr"/>
            <a:r>
              <a:rPr lang="pt-BR" sz="2000" b="1" dirty="0"/>
              <a:t>14º</a:t>
            </a:r>
          </a:p>
          <a:p>
            <a:pPr algn="ctr"/>
            <a:r>
              <a:rPr lang="pt-BR" sz="2000" b="1" dirty="0"/>
              <a:t>SOCIALIZAÇÃO </a:t>
            </a:r>
            <a:endParaRPr lang="pt-BR" sz="2000" dirty="0"/>
          </a:p>
        </p:txBody>
      </p:sp>
      <p:sp>
        <p:nvSpPr>
          <p:cNvPr id="11" name="Retângulo 10">
            <a:extLst>
              <a:ext uri="{FF2B5EF4-FFF2-40B4-BE49-F238E27FC236}">
                <a16:creationId xmlns="" xmlns:a16="http://schemas.microsoft.com/office/drawing/2014/main" id="{CB31F7E9-F36A-446B-90F2-16D645ED3538}"/>
              </a:ext>
            </a:extLst>
          </p:cNvPr>
          <p:cNvSpPr/>
          <p:nvPr/>
        </p:nvSpPr>
        <p:spPr>
          <a:xfrm>
            <a:off x="397565" y="837917"/>
            <a:ext cx="8355492" cy="1297791"/>
          </a:xfrm>
          <a:prstGeom prst="rect">
            <a:avLst/>
          </a:prstGeom>
        </p:spPr>
        <p:txBody>
          <a:bodyPr wrap="square">
            <a:spAutoFit/>
          </a:bodyPr>
          <a:lstStyle/>
          <a:p>
            <a:pPr algn="ctr">
              <a:spcBef>
                <a:spcPts val="1000"/>
              </a:spcBef>
              <a:buNone/>
            </a:pPr>
            <a:r>
              <a:rPr lang="pt-BR" sz="3500" dirty="0">
                <a:latin typeface="Calibri Light" panose="020F0302020204030204" pitchFamily="34" charset="0"/>
              </a:rPr>
              <a:t>Elementos objetivos de trabalho </a:t>
            </a:r>
          </a:p>
          <a:p>
            <a:pPr algn="ctr">
              <a:spcBef>
                <a:spcPts val="1000"/>
              </a:spcBef>
              <a:buNone/>
            </a:pPr>
            <a:r>
              <a:rPr lang="pt-BR" sz="3500" dirty="0">
                <a:latin typeface="Calibri Light" panose="020F0302020204030204" pitchFamily="34" charset="0"/>
              </a:rPr>
              <a:t>do Terapeuta de grupo</a:t>
            </a:r>
          </a:p>
        </p:txBody>
      </p:sp>
      <p:pic>
        <p:nvPicPr>
          <p:cNvPr id="3" name="Imagem 2">
            <a:extLst>
              <a:ext uri="{FF2B5EF4-FFF2-40B4-BE49-F238E27FC236}">
                <a16:creationId xmlns="" xmlns:a16="http://schemas.microsoft.com/office/drawing/2014/main" id="{9EDE1D4E-DAA6-432F-9996-CA8984553E51}"/>
              </a:ext>
            </a:extLst>
          </p:cNvPr>
          <p:cNvPicPr>
            <a:picLocks noChangeAspect="1"/>
          </p:cNvPicPr>
          <p:nvPr/>
        </p:nvPicPr>
        <p:blipFill>
          <a:blip r:embed="rId4" cstate="print"/>
          <a:stretch>
            <a:fillRect/>
          </a:stretch>
        </p:blipFill>
        <p:spPr>
          <a:xfrm>
            <a:off x="5220596" y="2887486"/>
            <a:ext cx="2143125" cy="2143125"/>
          </a:xfrm>
          <a:prstGeom prst="rect">
            <a:avLst/>
          </a:prstGeom>
        </p:spPr>
      </p:pic>
      <p:pic>
        <p:nvPicPr>
          <p:cNvPr id="12" name="Imagem 11">
            <a:extLst>
              <a:ext uri="{FF2B5EF4-FFF2-40B4-BE49-F238E27FC236}">
                <a16:creationId xmlns="" xmlns:a16="http://schemas.microsoft.com/office/drawing/2014/main" id="{A8549677-E8A2-4B8F-AF13-344D8E635BB6}"/>
              </a:ext>
            </a:extLst>
          </p:cNvPr>
          <p:cNvPicPr>
            <a:picLocks noChangeAspect="1"/>
          </p:cNvPicPr>
          <p:nvPr/>
        </p:nvPicPr>
        <p:blipFill>
          <a:blip r:embed="rId5" cstate="print"/>
          <a:stretch>
            <a:fillRect/>
          </a:stretch>
        </p:blipFill>
        <p:spPr>
          <a:xfrm>
            <a:off x="1591184" y="4340278"/>
            <a:ext cx="2332221" cy="2332221"/>
          </a:xfrm>
          <a:prstGeom prst="rect">
            <a:avLst/>
          </a:prstGeom>
        </p:spPr>
      </p:pic>
      <p:pic>
        <p:nvPicPr>
          <p:cNvPr id="13" name="Imagem 12">
            <a:extLst>
              <a:ext uri="{FF2B5EF4-FFF2-40B4-BE49-F238E27FC236}">
                <a16:creationId xmlns="" xmlns:a16="http://schemas.microsoft.com/office/drawing/2014/main" id="{9578D125-36FD-46D3-9833-8A7792BA7386}"/>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38798235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11" name="Retângulo 10">
            <a:extLst>
              <a:ext uri="{FF2B5EF4-FFF2-40B4-BE49-F238E27FC236}">
                <a16:creationId xmlns="" xmlns:a16="http://schemas.microsoft.com/office/drawing/2014/main" id="{CB31F7E9-F36A-446B-90F2-16D645ED3538}"/>
              </a:ext>
            </a:extLst>
          </p:cNvPr>
          <p:cNvSpPr/>
          <p:nvPr/>
        </p:nvSpPr>
        <p:spPr>
          <a:xfrm>
            <a:off x="397565" y="837917"/>
            <a:ext cx="8355492" cy="707886"/>
          </a:xfrm>
          <a:prstGeom prst="rect">
            <a:avLst/>
          </a:prstGeom>
        </p:spPr>
        <p:txBody>
          <a:bodyPr wrap="square">
            <a:spAutoFit/>
          </a:bodyPr>
          <a:lstStyle/>
          <a:p>
            <a:pPr algn="ctr">
              <a:spcBef>
                <a:spcPts val="1000"/>
              </a:spcBef>
              <a:buNone/>
            </a:pPr>
            <a:r>
              <a:rPr lang="pt-BR" sz="4000" b="1" dirty="0">
                <a:latin typeface="Calibri Light" panose="020F0302020204030204" pitchFamily="34" charset="0"/>
              </a:rPr>
              <a:t>Bibliografia</a:t>
            </a:r>
          </a:p>
        </p:txBody>
      </p:sp>
      <p:sp>
        <p:nvSpPr>
          <p:cNvPr id="13" name="CaixaDeTexto 12">
            <a:extLst>
              <a:ext uri="{FF2B5EF4-FFF2-40B4-BE49-F238E27FC236}">
                <a16:creationId xmlns="" xmlns:a16="http://schemas.microsoft.com/office/drawing/2014/main" id="{0742FBBB-A2D0-4C41-A17F-452E67F675D7}"/>
              </a:ext>
            </a:extLst>
          </p:cNvPr>
          <p:cNvSpPr txBox="1"/>
          <p:nvPr/>
        </p:nvSpPr>
        <p:spPr>
          <a:xfrm>
            <a:off x="728873" y="2439134"/>
            <a:ext cx="7646498" cy="2725618"/>
          </a:xfrm>
          <a:prstGeom prst="rect">
            <a:avLst/>
          </a:prstGeom>
          <a:noFill/>
        </p:spPr>
        <p:txBody>
          <a:bodyPr wrap="square">
            <a:spAutoFit/>
          </a:bodyPr>
          <a:lstStyle/>
          <a:p>
            <a:pPr marL="285750" indent="-285750" algn="just">
              <a:lnSpc>
                <a:spcPct val="115000"/>
              </a:lnSpc>
              <a:spcAft>
                <a:spcPts val="1000"/>
              </a:spcAft>
              <a:buFont typeface="Arial" panose="020B0604020202020204" pitchFamily="34" charset="0"/>
              <a:buChar char="•"/>
            </a:pPr>
            <a:r>
              <a:rPr lang="pt-BR" altLang="pt-BR" sz="1600" dirty="0">
                <a:latin typeface="Calibri Light" panose="020F0302020204030204" pitchFamily="34" charset="0"/>
              </a:rPr>
              <a:t>Bordin S, Figlie NB, Laranjeira R. Aconselhamento em dependência química. São Paulo: Roca; 2010.</a:t>
            </a:r>
          </a:p>
          <a:p>
            <a:pPr marL="285750" indent="-285750" algn="just">
              <a:lnSpc>
                <a:spcPct val="115000"/>
              </a:lnSpc>
              <a:spcAft>
                <a:spcPts val="1000"/>
              </a:spcAft>
              <a:buFont typeface="Arial" panose="020B0604020202020204" pitchFamily="34" charset="0"/>
              <a:buChar char="•"/>
            </a:pPr>
            <a:r>
              <a:rPr lang="pt-BR" altLang="pt-BR" sz="1600" dirty="0">
                <a:latin typeface="Calibri Light" panose="020F0302020204030204" pitchFamily="34" charset="0"/>
              </a:rPr>
              <a:t>Diehl, A; Cordeiro, D; Laranjeira, R. Dependência Química: Tratamento e Políticas Públicas. 2ª ed. Artmed, 2019.</a:t>
            </a:r>
          </a:p>
          <a:p>
            <a:pPr marL="285750" indent="-285750" algn="just">
              <a:lnSpc>
                <a:spcPct val="115000"/>
              </a:lnSpc>
              <a:spcAft>
                <a:spcPts val="1000"/>
              </a:spcAft>
              <a:buFont typeface="Arial" panose="020B0604020202020204" pitchFamily="34" charset="0"/>
              <a:buChar char="•"/>
            </a:pPr>
            <a:r>
              <a:rPr lang="pt-BR" sz="1600" dirty="0">
                <a:latin typeface="Calibri Light" panose="020F0302020204030204" pitchFamily="34" charset="0"/>
              </a:rPr>
              <a:t>Farina. M, Terroso. LB, Lopes. RM, Argimon. I </a:t>
            </a:r>
            <a:r>
              <a:rPr lang="en-US" sz="1600" dirty="0">
                <a:latin typeface="Calibri Light" panose="020F0302020204030204" pitchFamily="34" charset="0"/>
              </a:rPr>
              <a:t>Importance of psychoeducation in addiction groups. PUCRS, 2013.</a:t>
            </a:r>
            <a:endParaRPr lang="pt-BR" sz="1600" dirty="0">
              <a:latin typeface="Calibri Light" panose="020F0302020204030204" pitchFamily="34" charset="0"/>
            </a:endParaRPr>
          </a:p>
          <a:p>
            <a:pPr marL="285750" indent="-285750" algn="just">
              <a:lnSpc>
                <a:spcPct val="115000"/>
              </a:lnSpc>
              <a:spcAft>
                <a:spcPts val="1000"/>
              </a:spcAft>
              <a:buFont typeface="Arial" panose="020B0604020202020204" pitchFamily="34" charset="0"/>
              <a:buChar char="•"/>
            </a:pPr>
            <a:r>
              <a:rPr lang="pt-BR" altLang="pt-BR" sz="1600" dirty="0">
                <a:latin typeface="Calibri Light" panose="020F0302020204030204" pitchFamily="34" charset="0"/>
              </a:rPr>
              <a:t>Sobell, L. C. &amp; Sobell, M. B. (2013). Terapia de Grupo para Transtornos por Abuso de Substâncias. Porto Alegre: Artmed. </a:t>
            </a:r>
          </a:p>
        </p:txBody>
      </p:sp>
      <p:pic>
        <p:nvPicPr>
          <p:cNvPr id="9" name="Imagem 8">
            <a:extLst>
              <a:ext uri="{FF2B5EF4-FFF2-40B4-BE49-F238E27FC236}">
                <a16:creationId xmlns="" xmlns:a16="http://schemas.microsoft.com/office/drawing/2014/main" id="{C99B947B-3588-4863-B3D1-802962DF75FB}"/>
              </a:ext>
            </a:extLst>
          </p:cNvPr>
          <p:cNvPicPr>
            <a:picLocks noChangeAspect="1"/>
          </p:cNvPicPr>
          <p:nvPr/>
        </p:nvPicPr>
        <p:blipFill>
          <a:blip r:embed="rId4" cstate="print"/>
          <a:stretch>
            <a:fillRect/>
          </a:stretch>
        </p:blipFill>
        <p:spPr>
          <a:xfrm>
            <a:off x="6543447" y="433997"/>
            <a:ext cx="1603387" cy="1438781"/>
          </a:xfrm>
          <a:prstGeom prst="rect">
            <a:avLst/>
          </a:prstGeom>
        </p:spPr>
      </p:pic>
      <p:pic>
        <p:nvPicPr>
          <p:cNvPr id="8" name="Imagem 7">
            <a:extLst>
              <a:ext uri="{FF2B5EF4-FFF2-40B4-BE49-F238E27FC236}">
                <a16:creationId xmlns="" xmlns:a16="http://schemas.microsoft.com/office/drawing/2014/main" id="{9578D125-36FD-46D3-9833-8A7792BA7386}"/>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27354" b="18991"/>
          <a:stretch/>
        </p:blipFill>
        <p:spPr>
          <a:xfrm>
            <a:off x="7527233" y="6124206"/>
            <a:ext cx="1616765" cy="702364"/>
          </a:xfrm>
          <a:prstGeom prst="rect">
            <a:avLst/>
          </a:prstGeom>
        </p:spPr>
      </p:pic>
    </p:spTree>
    <p:extLst>
      <p:ext uri="{BB962C8B-B14F-4D97-AF65-F5344CB8AC3E}">
        <p14:creationId xmlns:p14="http://schemas.microsoft.com/office/powerpoint/2010/main" xmlns="" val="21604048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9580E908-E8D7-434C-A837-693E5BD95D3F}"/>
              </a:ext>
            </a:extLst>
          </p:cNvPr>
          <p:cNvPicPr>
            <a:picLocks noChangeAspect="1"/>
          </p:cNvPicPr>
          <p:nvPr/>
        </p:nvPicPr>
        <p:blipFill>
          <a:blip r:embed="rId2" cstate="print"/>
          <a:stretch>
            <a:fillRect/>
          </a:stretch>
        </p:blipFill>
        <p:spPr>
          <a:xfrm flipH="1">
            <a:off x="8753057" y="0"/>
            <a:ext cx="390941" cy="6857999"/>
          </a:xfrm>
          <a:prstGeom prst="rect">
            <a:avLst/>
          </a:prstGeom>
        </p:spPr>
      </p:pic>
      <p:sp>
        <p:nvSpPr>
          <p:cNvPr id="5" name="Fluxograma: Atraso 4">
            <a:extLst>
              <a:ext uri="{FF2B5EF4-FFF2-40B4-BE49-F238E27FC236}">
                <a16:creationId xmlns="" xmlns:a16="http://schemas.microsoft.com/office/drawing/2014/main" id="{C1FCE0DB-75F8-42D4-9173-C62B92862FB4}"/>
              </a:ext>
            </a:extLst>
          </p:cNvPr>
          <p:cNvSpPr/>
          <p:nvPr/>
        </p:nvSpPr>
        <p:spPr>
          <a:xfrm flipH="1">
            <a:off x="8501266" y="3127513"/>
            <a:ext cx="543339" cy="596348"/>
          </a:xfrm>
          <a:prstGeom prst="flowChartDelay">
            <a:avLst/>
          </a:prstGeom>
          <a:solidFill>
            <a:srgbClr val="F6C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Imagem 5">
            <a:extLst>
              <a:ext uri="{FF2B5EF4-FFF2-40B4-BE49-F238E27FC236}">
                <a16:creationId xmlns="" xmlns:a16="http://schemas.microsoft.com/office/drawing/2014/main" id="{4898D59B-3008-44A2-B963-3CFE00CD4DC7}"/>
              </a:ext>
            </a:extLst>
          </p:cNvPr>
          <p:cNvPicPr>
            <a:picLocks noChangeAspect="1"/>
          </p:cNvPicPr>
          <p:nvPr/>
        </p:nvPicPr>
        <p:blipFill>
          <a:blip r:embed="rId3" cstate="print"/>
          <a:stretch>
            <a:fillRect/>
          </a:stretch>
        </p:blipFill>
        <p:spPr>
          <a:xfrm flipH="1">
            <a:off x="0" y="-3313"/>
            <a:ext cx="640080" cy="6858000"/>
          </a:xfrm>
          <a:prstGeom prst="rect">
            <a:avLst/>
          </a:prstGeom>
        </p:spPr>
      </p:pic>
      <p:sp>
        <p:nvSpPr>
          <p:cNvPr id="11" name="Retângulo 10">
            <a:extLst>
              <a:ext uri="{FF2B5EF4-FFF2-40B4-BE49-F238E27FC236}">
                <a16:creationId xmlns="" xmlns:a16="http://schemas.microsoft.com/office/drawing/2014/main" id="{CB31F7E9-F36A-446B-90F2-16D645ED3538}"/>
              </a:ext>
            </a:extLst>
          </p:cNvPr>
          <p:cNvSpPr/>
          <p:nvPr/>
        </p:nvSpPr>
        <p:spPr>
          <a:xfrm>
            <a:off x="362397" y="939542"/>
            <a:ext cx="8355492" cy="1015663"/>
          </a:xfrm>
          <a:prstGeom prst="rect">
            <a:avLst/>
          </a:prstGeom>
        </p:spPr>
        <p:txBody>
          <a:bodyPr wrap="square">
            <a:spAutoFit/>
          </a:bodyPr>
          <a:lstStyle/>
          <a:p>
            <a:pPr algn="ctr">
              <a:spcBef>
                <a:spcPts val="1000"/>
              </a:spcBef>
              <a:buNone/>
            </a:pPr>
            <a:r>
              <a:rPr lang="pt-BR" sz="6000" i="1" dirty="0">
                <a:latin typeface="Calibri Light" panose="020F0302020204030204" pitchFamily="34" charset="0"/>
              </a:rPr>
              <a:t>Obrigado!</a:t>
            </a:r>
          </a:p>
        </p:txBody>
      </p:sp>
      <p:sp>
        <p:nvSpPr>
          <p:cNvPr id="7" name="Retângulo 6">
            <a:extLst>
              <a:ext uri="{FF2B5EF4-FFF2-40B4-BE49-F238E27FC236}">
                <a16:creationId xmlns="" xmlns:a16="http://schemas.microsoft.com/office/drawing/2014/main" id="{74F4D871-EF9E-43FD-95FF-C82DD1422E24}"/>
              </a:ext>
            </a:extLst>
          </p:cNvPr>
          <p:cNvSpPr/>
          <p:nvPr/>
        </p:nvSpPr>
        <p:spPr>
          <a:xfrm>
            <a:off x="636108" y="2198475"/>
            <a:ext cx="8355492" cy="836126"/>
          </a:xfrm>
          <a:prstGeom prst="rect">
            <a:avLst/>
          </a:prstGeom>
        </p:spPr>
        <p:txBody>
          <a:bodyPr wrap="square">
            <a:spAutoFit/>
          </a:bodyPr>
          <a:lstStyle/>
          <a:p>
            <a:pPr algn="ctr">
              <a:spcBef>
                <a:spcPts val="1000"/>
              </a:spcBef>
              <a:buNone/>
            </a:pPr>
            <a:r>
              <a:rPr lang="pt-BR" sz="2000" dirty="0" smtClean="0">
                <a:latin typeface="Calibri Light" panose="020F0302020204030204" pitchFamily="34" charset="0"/>
                <a:hlinkClick r:id="rId4"/>
              </a:rPr>
              <a:t>www.clinicajorgejaber.com.br</a:t>
            </a:r>
            <a:endParaRPr lang="pt-BR" sz="2000" dirty="0" smtClean="0">
              <a:latin typeface="Calibri Light" panose="020F0302020204030204" pitchFamily="34" charset="0"/>
            </a:endParaRPr>
          </a:p>
          <a:p>
            <a:pPr algn="ctr">
              <a:spcBef>
                <a:spcPts val="1000"/>
              </a:spcBef>
              <a:buNone/>
            </a:pPr>
            <a:r>
              <a:rPr lang="pt-BR" sz="2000" dirty="0" err="1" smtClean="0">
                <a:latin typeface="Calibri Light" panose="020F0302020204030204" pitchFamily="34" charset="0"/>
              </a:rPr>
              <a:t>Instagram</a:t>
            </a:r>
            <a:r>
              <a:rPr lang="pt-BR" sz="2000" dirty="0" smtClean="0">
                <a:latin typeface="Calibri Light" panose="020F0302020204030204" pitchFamily="34" charset="0"/>
              </a:rPr>
              <a:t>: </a:t>
            </a:r>
            <a:r>
              <a:rPr lang="pt-BR" sz="2000" dirty="0" err="1" smtClean="0">
                <a:latin typeface="Calibri Light" panose="020F0302020204030204" pitchFamily="34" charset="0"/>
              </a:rPr>
              <a:t>clinicajorgejaber</a:t>
            </a:r>
            <a:endParaRPr lang="pt-BR" sz="2000" dirty="0">
              <a:latin typeface="Calibri Light" panose="020F0302020204030204" pitchFamily="34" charset="0"/>
            </a:endParaRPr>
          </a:p>
        </p:txBody>
      </p:sp>
      <p:pic>
        <p:nvPicPr>
          <p:cNvPr id="10" name="Imagem 9">
            <a:extLst>
              <a:ext uri="{FF2B5EF4-FFF2-40B4-BE49-F238E27FC236}">
                <a16:creationId xmlns="" xmlns:a16="http://schemas.microsoft.com/office/drawing/2014/main" id="{2217B699-068D-4462-81B3-B7E5F82ED250}"/>
              </a:ext>
            </a:extLst>
          </p:cNvPr>
          <p:cNvPicPr>
            <a:picLocks noChangeAspect="1"/>
          </p:cNvPicPr>
          <p:nvPr/>
        </p:nvPicPr>
        <p:blipFill>
          <a:blip r:embed="rId5" cstate="print"/>
          <a:stretch>
            <a:fillRect/>
          </a:stretch>
        </p:blipFill>
        <p:spPr>
          <a:xfrm>
            <a:off x="1167943" y="4527897"/>
            <a:ext cx="6329577" cy="1845832"/>
          </a:xfrm>
          <a:prstGeom prst="rect">
            <a:avLst/>
          </a:prstGeom>
          <a:ln>
            <a:noFill/>
          </a:ln>
          <a:effectLst>
            <a:softEdge rad="112500"/>
          </a:effectLst>
        </p:spPr>
      </p:pic>
      <p:sp>
        <p:nvSpPr>
          <p:cNvPr id="8" name="Retângulo 7"/>
          <p:cNvSpPr/>
          <p:nvPr/>
        </p:nvSpPr>
        <p:spPr>
          <a:xfrm>
            <a:off x="2473569" y="3012050"/>
            <a:ext cx="5158153" cy="400110"/>
          </a:xfrm>
          <a:prstGeom prst="rect">
            <a:avLst/>
          </a:prstGeom>
        </p:spPr>
        <p:txBody>
          <a:bodyPr wrap="square">
            <a:spAutoFit/>
          </a:bodyPr>
          <a:lstStyle/>
          <a:p>
            <a:r>
              <a:rPr lang="pt-BR" sz="2000" dirty="0" smtClean="0">
                <a:hlinkClick r:id="rId6"/>
              </a:rPr>
              <a:t>www.youtube.com/c/CanalCl</a:t>
            </a:r>
            <a:r>
              <a:rPr lang="pt-BR" sz="2000" dirty="0" err="1" smtClean="0">
                <a:hlinkClick r:id="rId6"/>
              </a:rPr>
              <a:t>ínicaJorgeJaber</a:t>
            </a:r>
            <a:endParaRPr lang="pt-BR" sz="2000" dirty="0"/>
          </a:p>
        </p:txBody>
      </p:sp>
    </p:spTree>
    <p:extLst>
      <p:ext uri="{BB962C8B-B14F-4D97-AF65-F5344CB8AC3E}">
        <p14:creationId xmlns:p14="http://schemas.microsoft.com/office/powerpoint/2010/main" xmlns="" val="1894103140"/>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2063</TotalTime>
  <Words>1544</Words>
  <Application>Microsoft Office PowerPoint</Application>
  <PresentationFormat>Apresentação na tela (4:3)</PresentationFormat>
  <Paragraphs>145</Paragraphs>
  <Slides>43</Slides>
  <Notes>0</Notes>
  <HiddenSlides>0</HiddenSlides>
  <MMClips>0</MMClips>
  <ScaleCrop>false</ScaleCrop>
  <HeadingPairs>
    <vt:vector size="4" baseType="variant">
      <vt:variant>
        <vt:lpstr>Tema</vt:lpstr>
      </vt:variant>
      <vt:variant>
        <vt:i4>1</vt:i4>
      </vt:variant>
      <vt:variant>
        <vt:lpstr>Títulos de slides</vt:lpstr>
      </vt:variant>
      <vt:variant>
        <vt:i4>43</vt:i4>
      </vt:variant>
    </vt:vector>
  </HeadingPairs>
  <TitlesOfParts>
    <vt:vector size="44" baseType="lpstr">
      <vt:lpstr>Tema do Office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Ana Carolina Gestal</dc:creator>
  <cp:lastModifiedBy>Usuário do Windows</cp:lastModifiedBy>
  <cp:revision>24</cp:revision>
  <dcterms:created xsi:type="dcterms:W3CDTF">2021-10-19T15:09:45Z</dcterms:created>
  <dcterms:modified xsi:type="dcterms:W3CDTF">2025-12-10T20:48:21Z</dcterms:modified>
</cp:coreProperties>
</file>