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4"/>
  </p:notesMasterIdLst>
  <p:sldIdLst>
    <p:sldId id="288" r:id="rId2"/>
    <p:sldId id="289" r:id="rId3"/>
    <p:sldId id="290" r:id="rId4"/>
    <p:sldId id="293" r:id="rId5"/>
    <p:sldId id="292" r:id="rId6"/>
    <p:sldId id="291" r:id="rId7"/>
    <p:sldId id="294" r:id="rId8"/>
    <p:sldId id="297" r:id="rId9"/>
    <p:sldId id="298" r:id="rId10"/>
    <p:sldId id="296" r:id="rId11"/>
    <p:sldId id="295" r:id="rId12"/>
    <p:sldId id="301" r:id="rId13"/>
    <p:sldId id="300" r:id="rId14"/>
    <p:sldId id="256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83" r:id="rId32"/>
    <p:sldId id="284" r:id="rId33"/>
    <p:sldId id="275" r:id="rId34"/>
    <p:sldId id="276" r:id="rId35"/>
    <p:sldId id="277" r:id="rId36"/>
    <p:sldId id="278" r:id="rId37"/>
    <p:sldId id="279" r:id="rId38"/>
    <p:sldId id="285" r:id="rId39"/>
    <p:sldId id="286" r:id="rId40"/>
    <p:sldId id="287" r:id="rId41"/>
    <p:sldId id="280" r:id="rId42"/>
    <p:sldId id="282" r:id="rId43"/>
  </p:sldIdLst>
  <p:sldSz cx="9906000" cy="6858000" type="A4"/>
  <p:notesSz cx="6858000" cy="9144000"/>
  <p:embeddedFontLst>
    <p:embeddedFont>
      <p:font typeface="Merriweather" charset="0"/>
      <p:regular r:id="rId45"/>
      <p:bold r:id="rId46"/>
      <p:italic r:id="rId47"/>
      <p:boldItalic r:id="rId48"/>
    </p:embeddedFont>
    <p:embeddedFont>
      <p:font typeface="Calibri" pitchFamily="34" charset="0"/>
      <p:regular r:id="rId49"/>
      <p:bold r:id="rId50"/>
      <p:italic r:id="rId51"/>
      <p:boldItalic r:id="rId52"/>
    </p:embeddedFont>
    <p:embeddedFont>
      <p:font typeface="Lucida Calligraphy" pitchFamily="66" charset="0"/>
      <p:regular r:id="rId53"/>
    </p:embeddedFont>
    <p:embeddedFont>
      <p:font typeface="Raleway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AFA11EA-D89C-405E-9B6F-1E0D7A15A6ED}">
  <a:tblStyle styleId="{FAFA11EA-D89C-405E-9B6F-1E0D7A15A6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>
        <p:scale>
          <a:sx n="66" d="100"/>
          <a:sy n="66" d="100"/>
        </p:scale>
        <p:origin x="-1536" y="-5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8" y="3440900"/>
            <a:ext cx="9906000" cy="341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7269" tIns="107269" rIns="107269" bIns="1072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062125" y="2382467"/>
            <a:ext cx="5781750" cy="2093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269" tIns="107269" rIns="107269" bIns="1072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106488" y="2441851"/>
            <a:ext cx="5693025" cy="1974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107269" tIns="107269" rIns="107269" bIns="107269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ight" type="blank">
  <p:cSld name="BLANK">
    <p:bg>
      <p:bgPr>
        <a:solidFill>
          <a:schemeClr val="accent3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349700" y="438000"/>
            <a:ext cx="9206600" cy="5982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07269" tIns="107269" rIns="107269" bIns="1072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417673" y="519300"/>
            <a:ext cx="9070750" cy="58196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07269" tIns="107269" rIns="107269" bIns="1072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4655788" y="6352999"/>
            <a:ext cx="594425" cy="403600"/>
          </a:xfrm>
          <a:prstGeom prst="rect">
            <a:avLst/>
          </a:prstGeom>
        </p:spPr>
        <p:txBody>
          <a:bodyPr spcFirstLastPara="1" wrap="square" lIns="107269" tIns="107269" rIns="107269" bIns="107269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961158" y="742400"/>
            <a:ext cx="5983900" cy="63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07269" tIns="107269" rIns="107269" bIns="107269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  <a:defRPr sz="1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95300" y="1793467"/>
            <a:ext cx="8915400" cy="47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269" tIns="107269" rIns="107269" bIns="107269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◉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○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■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○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■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●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○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■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655788" y="6352999"/>
            <a:ext cx="594425" cy="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269" tIns="107269" rIns="107269" bIns="107269" anchor="t" anchorCtr="0">
            <a:noAutofit/>
          </a:bodyPr>
          <a:lstStyle>
            <a:lvl1pPr lvl="0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buNone/>
              <a:defRPr sz="1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</p:sldLayoutIdLst>
  <p:transition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Anamnese e Plano Individual de Tratamento (</a:t>
            </a:r>
            <a:r>
              <a:rPr lang="pt-BR" dirty="0" err="1" smtClean="0"/>
              <a:t>P.I.T.</a:t>
            </a:r>
            <a:r>
              <a:rPr lang="pt-BR" dirty="0" smtClean="0"/>
              <a:t>) 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4294967295"/>
          </p:nvPr>
        </p:nvSpPr>
        <p:spPr>
          <a:xfrm>
            <a:off x="0" y="6353175"/>
            <a:ext cx="593725" cy="403225"/>
          </a:xfrm>
        </p:spPr>
        <p:txBody>
          <a:bodyPr/>
          <a:lstStyle/>
          <a:p>
            <a:fld id="{00000000-1234-1234-1234-123412341234}" type="slidenum">
              <a:rPr lang="pt-BR" smtClean="0"/>
              <a:pPr/>
              <a:t>1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38092" y="6286520"/>
            <a:ext cx="1850186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dirty="0" smtClean="0">
                <a:latin typeface="Calibri" pitchFamily="34" charset="0"/>
              </a:rPr>
              <a:t>Terapeuta Liu Braga</a:t>
            </a:r>
          </a:p>
        </p:txBody>
      </p:sp>
      <p:pic>
        <p:nvPicPr>
          <p:cNvPr id="5" name="Imagem 4" descr="Clínica Jorge Jaber"/>
          <p:cNvPicPr/>
          <p:nvPr/>
        </p:nvPicPr>
        <p:blipFill>
          <a:blip r:embed="rId2">
            <a:lum bright="-6000" contrast="10000"/>
          </a:blip>
          <a:srcRect/>
          <a:stretch>
            <a:fillRect/>
          </a:stretch>
        </p:blipFill>
        <p:spPr bwMode="auto">
          <a:xfrm>
            <a:off x="8058975" y="285729"/>
            <a:ext cx="161951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3227373" y="714356"/>
            <a:ext cx="3451254" cy="5000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O QUE É ANAMNESE?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24501" y="2571744"/>
            <a:ext cx="8056998" cy="2897273"/>
            <a:chOff x="395536" y="2187339"/>
            <a:chExt cx="8056998" cy="2897273"/>
          </a:xfrm>
        </p:grpSpPr>
        <p:sp>
          <p:nvSpPr>
            <p:cNvPr id="4" name="Espaço Reservado para Conteúdo 2"/>
            <p:cNvSpPr txBox="1">
              <a:spLocks/>
            </p:cNvSpPr>
            <p:nvPr/>
          </p:nvSpPr>
          <p:spPr>
            <a:xfrm>
              <a:off x="395536" y="2187339"/>
              <a:ext cx="4608512" cy="2893919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Arial"/>
                  <a:cs typeface="Times New Roman" pitchFamily="18" charset="0"/>
                  <a:sym typeface="Arial"/>
                </a:rPr>
                <a:t>É uma entrevista realizada pelo profissional de saúde ao seu paciente, que tem a intenção de ser um ponto inicial no diagnóstico de uma doença.</a:t>
              </a:r>
              <a:endPara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Arial"/>
                <a:cs typeface="Times New Roman" pitchFamily="18" charset="0"/>
                <a:sym typeface="Arial"/>
              </a:endParaRPr>
            </a:p>
          </p:txBody>
        </p:sp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64088" y="2213288"/>
              <a:ext cx="3088446" cy="2871324"/>
            </a:xfrm>
            <a:prstGeom prst="rect">
              <a:avLst/>
            </a:prstGeom>
          </p:spPr>
        </p:pic>
      </p:grpSp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38158" y="2490140"/>
            <a:ext cx="59293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Uma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anamnese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possui formas ou técnicas corretas a serem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aplicadas.</a:t>
            </a:r>
          </a:p>
          <a:p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09596" y="944051"/>
            <a:ext cx="3096344" cy="7704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ANAMNESE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04529" y="3418834"/>
            <a:ext cx="59629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 anamnese, quando bem conduzida, é responsável por 85% do diagnóstico na clínica médica, liberando 10% para o exame clínico (físico) e apenas 5% para os exames laboratoriais complementares.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4702" y="2714620"/>
            <a:ext cx="2054497" cy="2606731"/>
          </a:xfrm>
          <a:prstGeom prst="rect">
            <a:avLst/>
          </a:prstGeom>
        </p:spPr>
      </p:pic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524372" y="2828836"/>
            <a:ext cx="4643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Após a anamnese é realizado o exame físico, onde se procuram os sinais e sintomas da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doença.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787733" y="642918"/>
            <a:ext cx="4330535" cy="8108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EXAME FÍSICO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034" y="1928802"/>
            <a:ext cx="3278847" cy="3665503"/>
          </a:xfrm>
          <a:prstGeom prst="rect">
            <a:avLst/>
          </a:prstGeom>
        </p:spPr>
      </p:pic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894405" y="3714752"/>
            <a:ext cx="52734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– Nem sempre a primeira entrevista é feita adequadamente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2 – Depende da situação de como é feita a entrevista inicial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083927" y="714357"/>
            <a:ext cx="3738146" cy="5000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HD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 (Hipótese Diagnóstica)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122525" y="2000240"/>
            <a:ext cx="7660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Costuma-se usar o termo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HD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na primeira anamnese colhida. </a:t>
            </a:r>
            <a:endParaRPr lang="pt-BR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071810"/>
            <a:ext cx="2987230" cy="2987230"/>
          </a:xfrm>
          <a:prstGeom prst="rect">
            <a:avLst/>
          </a:prstGeom>
        </p:spPr>
      </p:pic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7881958" y="571480"/>
            <a:ext cx="133376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09596" y="2214554"/>
            <a:ext cx="4464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3. Quem colheu a história inicialmente;</a:t>
            </a:r>
          </a:p>
          <a:p>
            <a:pPr algn="just"/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4. O estado físico e mental do paciente naquele momento;</a:t>
            </a:r>
          </a:p>
          <a:p>
            <a:pPr algn="just"/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5. Ao longo do tratamento, o médico deve estabelecer o diagnóstico do paciente.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3066" y="2428868"/>
            <a:ext cx="3528392" cy="316835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155365" y="714357"/>
            <a:ext cx="3595270" cy="5000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HD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 (Hipótese Diagnóstica)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95282" y="2428868"/>
            <a:ext cx="504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Identificação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É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o início do relacionamento com o paciente. Adquire-se o nome, idade, sexo, etnia, estado civil, profissão atual, profissão anterior, local de trabalho, naturalidade, nacionalidade, residência atual, telefones,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contatos.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medodedentista.com.br/wp-content/uploads/2011/02/clientes_linhadeproduca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3132" y="2643182"/>
            <a:ext cx="323144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2704628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8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595282" y="1643050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 História </a:t>
            </a:r>
            <a:r>
              <a:rPr lang="pt-BR" sz="2400" b="1" u="sng" dirty="0">
                <a:latin typeface="Times New Roman" pitchFamily="18" charset="0"/>
                <a:cs typeface="Times New Roman" pitchFamily="18" charset="0"/>
              </a:rPr>
              <a:t>da doença 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atual (</a:t>
            </a:r>
            <a:r>
              <a:rPr lang="pt-BR" sz="2400" b="1" u="sng" dirty="0" err="1" smtClean="0">
                <a:latin typeface="Times New Roman" pitchFamily="18" charset="0"/>
                <a:cs typeface="Times New Roman" pitchFamily="18" charset="0"/>
              </a:rPr>
              <a:t>H.D.A.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pt-BR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No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histórico da doença atual é registrado tudo que se relaciona quanto à doença atual: sintomatologia, época do início, história da evolução da doença, entre outros. Em caso de dor, deve-se caracterizá-la por completo</a:t>
            </a:r>
            <a:r>
              <a:rPr lang="pt-BR" sz="2400" dirty="0"/>
              <a:t>.</a:t>
            </a:r>
          </a:p>
        </p:txBody>
      </p:sp>
      <p:sp>
        <p:nvSpPr>
          <p:cNvPr id="6" name="Retângulo 5"/>
          <p:cNvSpPr/>
          <p:nvPr/>
        </p:nvSpPr>
        <p:spPr>
          <a:xfrm>
            <a:off x="2704628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452538" y="4214818"/>
            <a:ext cx="7000924" cy="1833878"/>
            <a:chOff x="1166786" y="4429132"/>
            <a:chExt cx="7000924" cy="183387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l="20702" t="29683" r="19971" b="23828"/>
            <a:stretch>
              <a:fillRect/>
            </a:stretch>
          </p:blipFill>
          <p:spPr bwMode="auto">
            <a:xfrm>
              <a:off x="1166786" y="4429132"/>
              <a:ext cx="3071834" cy="1805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 l="22168" t="23633" r="21417" b="26855"/>
            <a:stretch>
              <a:fillRect/>
            </a:stretch>
          </p:blipFill>
          <p:spPr bwMode="auto">
            <a:xfrm>
              <a:off x="5381628" y="4429132"/>
              <a:ext cx="2786082" cy="1833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" name="Imagem 7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666720" y="2857496"/>
            <a:ext cx="4286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Queixa </a:t>
            </a:r>
            <a:r>
              <a:rPr lang="pt-BR" sz="2400" b="1" u="sng" dirty="0">
                <a:latin typeface="Times New Roman" pitchFamily="18" charset="0"/>
                <a:cs typeface="Times New Roman" pitchFamily="18" charset="0"/>
              </a:rPr>
              <a:t>principal 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2400" b="1" u="sng" dirty="0" err="1" smtClean="0">
                <a:latin typeface="Times New Roman" pitchFamily="18" charset="0"/>
                <a:cs typeface="Times New Roman" pitchFamily="18" charset="0"/>
              </a:rPr>
              <a:t>Q.P.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poucas palavras, o profissional registra a queixa principal, o motivo que levou o paciente a procurar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ajuda.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fysiotherapieadvies.nl/wp-content/uploads/2011/09/noteren-anamne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7314" y="2571744"/>
            <a:ext cx="3973837" cy="300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704628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738158" y="2857496"/>
            <a:ext cx="50720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História médica pregressa (</a:t>
            </a:r>
            <a:r>
              <a:rPr lang="pt-BR" sz="2400" b="1" u="sng" dirty="0" err="1" smtClean="0">
                <a:latin typeface="Times New Roman" pitchFamily="18" charset="0"/>
                <a:cs typeface="Times New Roman" pitchFamily="18" charset="0"/>
              </a:rPr>
              <a:t>H.M.P.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Adquire-se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informações sobre toda a história médica do paciente, mesmo das condições que não estejam relacionadas com a doença atual.</a:t>
            </a:r>
          </a:p>
        </p:txBody>
      </p:sp>
      <p:pic>
        <p:nvPicPr>
          <p:cNvPr id="5" name="Picture 2" descr="http://www.robertonavarro.com.br/home/images/stories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7446" y="2643182"/>
            <a:ext cx="2786082" cy="278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704628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52472" y="2643182"/>
            <a:ext cx="55721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Histórico </a:t>
            </a:r>
            <a:r>
              <a:rPr lang="pt-BR" sz="2400" b="1" u="sng" dirty="0">
                <a:latin typeface="Times New Roman" pitchFamily="18" charset="0"/>
                <a:cs typeface="Times New Roman" pitchFamily="18" charset="0"/>
              </a:rPr>
              <a:t>familiar 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2400" b="1" u="sng" dirty="0" err="1" smtClean="0">
                <a:latin typeface="Times New Roman" pitchFamily="18" charset="0"/>
                <a:cs typeface="Times New Roman" pitchFamily="18" charset="0"/>
              </a:rPr>
              <a:t>H.F.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Nesse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histórico é perguntado ao paciente sobre a sua família e suas condições de trabalho e vida. Procura-se alguma relação de hereditariedade das doenças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816" t="10742" r="36084" b="12109"/>
          <a:stretch>
            <a:fillRect/>
          </a:stretch>
        </p:blipFill>
        <p:spPr bwMode="auto">
          <a:xfrm>
            <a:off x="7024702" y="1714488"/>
            <a:ext cx="1957311" cy="417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5"/>
          <p:cNvSpPr/>
          <p:nvPr/>
        </p:nvSpPr>
        <p:spPr>
          <a:xfrm>
            <a:off x="2704628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38158" y="2714620"/>
            <a:ext cx="54838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História </a:t>
            </a:r>
            <a:r>
              <a:rPr lang="pt-BR" sz="2400" b="1" u="sng" dirty="0">
                <a:latin typeface="Times New Roman" pitchFamily="18" charset="0"/>
                <a:cs typeface="Times New Roman" pitchFamily="18" charset="0"/>
              </a:rPr>
              <a:t>pessoal e 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social</a:t>
            </a:r>
          </a:p>
          <a:p>
            <a:pPr algn="just"/>
            <a:endParaRPr lang="pt-BR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nde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trabalha, onde reside, se é tabagista, alcoolista ou faz uso de outras drogas e medicamentos.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Viajou recentemente? Possui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animais de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estimação? Quais suas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atividades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recreativas?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305271" y="714356"/>
            <a:ext cx="4496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ELEMENTOS DA ANAMNESE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097" t="11719" r="24365" b="11132"/>
          <a:stretch>
            <a:fillRect/>
          </a:stretch>
        </p:blipFill>
        <p:spPr bwMode="auto">
          <a:xfrm flipH="1">
            <a:off x="6524636" y="2571744"/>
            <a:ext cx="2807785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Imagem 5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595282" y="612845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u="sng" dirty="0" smtClean="0">
                <a:latin typeface="Times New Roman" pitchFamily="18" charset="0"/>
                <a:cs typeface="Times New Roman" pitchFamily="18" charset="0"/>
              </a:rPr>
              <a:t>RESUMINDO:</a:t>
            </a: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 Nome:______________________________________________________  </a:t>
            </a:r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Data de Nascimento: ___ / ___ / ___         Idade: ___________________</a:t>
            </a:r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Q.P: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H.D.A:</a:t>
            </a:r>
          </a:p>
          <a:p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H.M.P:</a:t>
            </a:r>
          </a:p>
          <a:p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H.F: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H.D:</a:t>
            </a:r>
          </a:p>
          <a:p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Conduta:</a:t>
            </a:r>
          </a:p>
          <a:p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Nome do profissional:_________________________ Data: ____/____/____</a:t>
            </a:r>
            <a:r>
              <a:rPr lang="pt-BR" sz="2000" b="1" dirty="0" smtClean="0"/>
              <a:t> </a:t>
            </a:r>
            <a:endParaRPr lang="pt-BR" sz="2000" dirty="0"/>
          </a:p>
        </p:txBody>
      </p:sp>
      <p:pic>
        <p:nvPicPr>
          <p:cNvPr id="5" name="Imagem 4" descr="Clínica Jorge Jaber"/>
          <p:cNvPicPr/>
          <p:nvPr/>
        </p:nvPicPr>
        <p:blipFill>
          <a:blip r:embed="rId2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107269" tIns="107269" rIns="107269" bIns="107269" anchor="ctr" anchorCtr="0">
            <a:noAutofit/>
          </a:bodyPr>
          <a:lstStyle/>
          <a:p>
            <a:r>
              <a:rPr lang="en" dirty="0" smtClean="0">
                <a:latin typeface="Times New Roman" pitchFamily="18" charset="0"/>
                <a:cs typeface="Times New Roman" pitchFamily="18" charset="0"/>
              </a:rPr>
              <a:t>Plano Individual </a:t>
            </a:r>
            <a:br>
              <a:rPr lang="en" dirty="0" smtClean="0">
                <a:latin typeface="Times New Roman" pitchFamily="18" charset="0"/>
                <a:cs typeface="Times New Roman" pitchFamily="18" charset="0"/>
              </a:rPr>
            </a:br>
            <a:r>
              <a:rPr lang="en" dirty="0" smtClean="0">
                <a:latin typeface="Times New Roman" pitchFamily="18" charset="0"/>
                <a:cs typeface="Times New Roman" pitchFamily="18" charset="0"/>
              </a:rPr>
              <a:t>de Tratamento - PIT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66720" y="1442853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 Clínica Jorge Jaber adota, como referência, o </a:t>
            </a:r>
            <a:r>
              <a:rPr lang="pt-BR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lano </a:t>
            </a:r>
            <a:r>
              <a:rPr lang="pt-BR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ndividual de </a:t>
            </a:r>
            <a:r>
              <a:rPr lang="pt-BR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ratamento segundo os padrões dos Fundamentos de Tratamento Psiquiátrico da Associação Americana.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55711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clinicajorgejaber.com.br/novo/wp-content/uploads/2015/04/fotos_clinica_2017-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20" y="2786058"/>
            <a:ext cx="4963452" cy="3286148"/>
          </a:xfrm>
          <a:prstGeom prst="rect">
            <a:avLst/>
          </a:prstGeom>
          <a:noFill/>
        </p:spPr>
      </p:pic>
      <p:pic>
        <p:nvPicPr>
          <p:cNvPr id="4100" name="Picture 4" descr="Dr. ibiracy de Barros Camargo – Só mais um site WordPres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70" y="2571744"/>
            <a:ext cx="3595686" cy="3595686"/>
          </a:xfrm>
          <a:prstGeom prst="rect">
            <a:avLst/>
          </a:prstGeom>
          <a:noFill/>
        </p:spPr>
      </p:pic>
      <p:pic>
        <p:nvPicPr>
          <p:cNvPr id="6" name="Imagem 5" descr="Clínica Jorge Jaber"/>
          <p:cNvPicPr/>
          <p:nvPr/>
        </p:nvPicPr>
        <p:blipFill>
          <a:blip r:embed="rId5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23844" y="1285860"/>
            <a:ext cx="8715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B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lano </a:t>
            </a:r>
            <a:r>
              <a:rPr lang="pt-B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ndividual de </a:t>
            </a:r>
            <a:r>
              <a:rPr lang="pt-B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ratamento Psiquiátrico é uma ferramenta eficaz para promover uma abordagem unificada pela equipe multidisciplinar, facilitando para que esta atinja objetivos e resultados uniformes.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1241" t="34180" r="20165" b="11132"/>
          <a:stretch>
            <a:fillRect/>
          </a:stretch>
        </p:blipFill>
        <p:spPr bwMode="auto">
          <a:xfrm>
            <a:off x="2631265" y="2893214"/>
            <a:ext cx="4643470" cy="3250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455711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23844" y="1353626"/>
            <a:ext cx="871543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Visa oferecer informações precisas e coesas sobre o paciente, servindo como norteador do tratamento. </a:t>
            </a:r>
          </a:p>
          <a:p>
            <a:pPr algn="just">
              <a:buFont typeface="Wingdings" pitchFamily="2" charset="2"/>
              <a:buChar char="§"/>
            </a:pPr>
            <a:endParaRPr lang="pt-BR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Possibilita a equipe documentar, avaliar e revisar o tratamento com mais eficácia.</a:t>
            </a:r>
          </a:p>
          <a:p>
            <a:pPr algn="just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Permite a equipe o acesso rápido ao material necessário durante uma reunião.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20654" t="37109" r="21517" b="37500"/>
          <a:stretch>
            <a:fillRect/>
          </a:stretch>
        </p:blipFill>
        <p:spPr bwMode="auto">
          <a:xfrm>
            <a:off x="1739602" y="4000504"/>
            <a:ext cx="6426796" cy="211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455711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23844" y="1285860"/>
            <a:ext cx="871543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Ajuda a equipe discutir como o planejamento do tratamento se desvia do que ele considera aceitável, implementando ações corretivas. </a:t>
            </a:r>
          </a:p>
          <a:p>
            <a:pPr algn="just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Visa uma conscientização dos seus problemas, bem como empenho e desenvolvimento de habilidades para mudança e alcance dos objetivos.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20703" t="38086" r="19970" b="29687"/>
          <a:stretch>
            <a:fillRect/>
          </a:stretch>
        </p:blipFill>
        <p:spPr bwMode="auto">
          <a:xfrm>
            <a:off x="2059761" y="3857628"/>
            <a:ext cx="578647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455711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702703" y="785794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DEFINIÇÃO DE PROBLEMAS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66720" y="1643050"/>
            <a:ext cx="857256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conter uma lista de problemas com um esboço abrangente, condensado e atualizado de problemas clínicos significativos. </a:t>
            </a:r>
          </a:p>
          <a:p>
            <a:pPr algn="just"/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ser um dos primeiros lugares em que os médicos devem ir ao tentar obter uma visão geral rápida da situação clínica do paciente.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Gestão SUS: 3 conceitos básicos para a solução de Problemas de Saúde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62395" y="3429000"/>
            <a:ext cx="4781210" cy="2857520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649124" y="714356"/>
            <a:ext cx="460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DEFINIÇÃO DE PROBLEMAS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38158" y="1357298"/>
            <a:ext cx="8572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 grande variedade de sintomas, síndromes e problemas médicos / psiquiátricos está dividida nas sete áreas problemáticas a seguir. </a:t>
            </a:r>
          </a:p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Abaixo estão alguns exemplos de problemas de cada uma das sete áreas: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702703" y="2428868"/>
            <a:ext cx="450059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Comprometimento Psicológico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66720" y="3000372"/>
            <a:ext cx="400052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Sintomas depressivos;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Sintomas maníacos e depressivos;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Sintomas depressivos e psicóticos;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Sintomas psicóticos;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Psicose residual </a:t>
            </a:r>
            <a:r>
              <a:rPr lang="pt-BR" sz="1500" dirty="0" smtClean="0">
                <a:latin typeface="Times New Roman" pitchFamily="18" charset="0"/>
                <a:cs typeface="Times New Roman" pitchFamily="18" charset="0"/>
              </a:rPr>
              <a:t>(crônico, ocorrem os sintomas negativos, incapacitantes);</a:t>
            </a:r>
            <a:endParaRPr lang="pt-BR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Apatia e falta de motivação; 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Pouca atenção e foco;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Descumprimento do tratamento;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Queixas psicossomáticas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953000" y="3214686"/>
            <a:ext cx="4214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Ansiedade;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Baixa tolerância à frustração;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Irritabilidade;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Hostilidade;</a:t>
            </a: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Agressividade;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Sexualidade </a:t>
            </a:r>
            <a:r>
              <a:rPr lang="pt-BR" sz="1500" dirty="0" smtClean="0">
                <a:latin typeface="Times New Roman" pitchFamily="18" charset="0"/>
                <a:cs typeface="Times New Roman" pitchFamily="18" charset="0"/>
              </a:rPr>
              <a:t>(agressiva e/ou desordenada);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Ideação suicida; 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Planejamento suicida; </a:t>
            </a:r>
          </a:p>
          <a:p>
            <a:pPr lvl="0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Automutilação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Imagem 11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345645" y="957188"/>
            <a:ext cx="321471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Habilidades Sociais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38158" y="1875432"/>
            <a:ext cx="34290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Habilidades interpessoais limitadas,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Comunicação precária,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Descumprimento às normas sociais,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Comportamento sexual inapropriado</a:t>
            </a:r>
            <a:endParaRPr lang="pt-BR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2400" dirty="0"/>
          </a:p>
        </p:txBody>
      </p:sp>
      <p:pic>
        <p:nvPicPr>
          <p:cNvPr id="38914" name="Picture 2" descr="Os três grandes eixos das habilidades sociais - A Mente é Maravilho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7E6AE"/>
              </a:clrFrom>
              <a:clrTo>
                <a:srgbClr val="E7E6A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0124" y="2786058"/>
            <a:ext cx="4157653" cy="2513262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952868" y="714356"/>
            <a:ext cx="2000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Violência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66720" y="2786058"/>
            <a:ext cx="1928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Ameaçadora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Agressiva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Homicida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Suicida</a:t>
            </a:r>
          </a:p>
        </p:txBody>
      </p:sp>
      <p:pic>
        <p:nvPicPr>
          <p:cNvPr id="36866" name="Picture 2" descr="C:\Users\ANGELA\Desktop\Área de Trabalho\unname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9926" y="2844332"/>
            <a:ext cx="5483915" cy="2442056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agem 9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042033" y="857232"/>
            <a:ext cx="382193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Atividades da vida diária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95282" y="1714488"/>
            <a:ext cx="43577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Habilidades insatisfatórias para o trabalho e/ou estudos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Habilidades inadequadas para higiene pessoal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Falta de habilidades para cuidar de si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Falta de habilidades básicas de sobrevivência </a:t>
            </a:r>
          </a:p>
          <a:p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Portal Fonoaudiologia: Blog com figuras do PECs - Comunicação Alternativa/  Aumentativa em Portuguê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3971" y="2214554"/>
            <a:ext cx="4138112" cy="3286148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202769" y="714356"/>
            <a:ext cx="350046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Abuso de substâncias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952472" y="1928802"/>
            <a:ext cx="2928958" cy="390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Álcool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Cocaína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Maconha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Múltiplas substâncias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Dependência de nicotina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Liga Acadêmica sobre Substancias Psicoativas - Posts | Fac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67248" y="2143116"/>
            <a:ext cx="3500462" cy="3500462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7739082" y="571480"/>
            <a:ext cx="161951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149191" y="714356"/>
            <a:ext cx="401838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Comprometimento médico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678653" y="2214554"/>
            <a:ext cx="8548694" cy="3416320"/>
            <a:chOff x="666720" y="2214554"/>
            <a:chExt cx="8548694" cy="3416320"/>
          </a:xfrm>
        </p:grpSpPr>
        <p:sp>
          <p:nvSpPr>
            <p:cNvPr id="8" name="CaixaDeTexto 7"/>
            <p:cNvSpPr txBox="1"/>
            <p:nvPr/>
          </p:nvSpPr>
          <p:spPr>
            <a:xfrm>
              <a:off x="666720" y="2214554"/>
              <a:ext cx="350046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Doenças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Hipertensão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Diabetes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Transtorno convulsivo 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Alergia à penicilina 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sz="2400" dirty="0" smtClean="0">
                  <a:latin typeface="Times New Roman" pitchFamily="18" charset="0"/>
                  <a:cs typeface="Times New Roman" pitchFamily="18" charset="0"/>
                </a:rPr>
                <a:t>Problemas dentários</a:t>
              </a:r>
              <a:endParaRPr lang="pt-B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0722" name="Picture 2" descr="Como o diabetes e a hipertensão estão relacionados?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2868" y="2714620"/>
              <a:ext cx="5262546" cy="2631273"/>
            </a:xfrm>
            <a:prstGeom prst="rect">
              <a:avLst/>
            </a:prstGeom>
            <a:noFill/>
          </p:spPr>
        </p:pic>
      </p:grpSp>
      <p:sp>
        <p:nvSpPr>
          <p:cNvPr id="10" name="CaixaDeTexto 9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899157" y="714356"/>
            <a:ext cx="410768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7)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Comprometimento auxiliar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95282" y="2424066"/>
            <a:ext cx="3214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Problemas financeiros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Problemas legais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Cônjuge abusivo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Sem abrigo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Encarceramento</a:t>
            </a:r>
          </a:p>
        </p:txBody>
      </p:sp>
      <p:pic>
        <p:nvPicPr>
          <p:cNvPr id="28674" name="Picture 2" descr="Como resolver problemas de vida em 4 etapas - Maestrovirtuale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68" y="2357430"/>
            <a:ext cx="5043485" cy="3059893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881298" y="714356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TIPOS DE TRATAMENTO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66720" y="1643050"/>
            <a:ext cx="857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Faz parte do (PIT) psiquiátrico e TUD o tipo de tratamento psiquiátrico adotado, com os respectivos profissionais da equipe multidisciplinar e data alvo para alcance dos objetivos</a:t>
            </a:r>
            <a:r>
              <a:rPr lang="pt-BR" sz="2000" dirty="0" smtClean="0"/>
              <a:t>.</a:t>
            </a:r>
          </a:p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66720" y="3000372"/>
            <a:ext cx="47863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0488" algn="l"/>
              </a:tabLst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Médico/medicamentoso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0488" algn="l"/>
              </a:tabLst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Psicoterapia </a:t>
            </a:r>
            <a:r>
              <a:rPr lang="pt-BR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grupo PSI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(psicólogos)</a:t>
            </a:r>
            <a:endParaRPr lang="pt-BR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0488" algn="l"/>
              </a:tabLst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Psicoterapia do Grupo TUD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lang="pt-BR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(conselheiro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em dependência química)</a:t>
            </a:r>
            <a:endParaRPr lang="pt-BR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0488" algn="l"/>
              </a:tabLst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Psicoterapia do Grupo</a:t>
            </a: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DUAL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(psicólogo + conselheiro em DQ)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O tratamento psiquiátrico | Revista Momen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974" y="3143248"/>
            <a:ext cx="4065259" cy="2857520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66720" y="2005179"/>
            <a:ext cx="4357718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Programa Familiar (psicólogos e terapeuta familiar)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Grupo Valorização da Vida (psicólogos)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Peso Saudável (médico, nutricionista,fisioterapeuta e Prof. Ed. Física)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Atividade Física (profissional de educação física e fisioterapeuta)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5303918" y="1928802"/>
            <a:ext cx="3721047" cy="4000529"/>
            <a:chOff x="5024438" y="1857364"/>
            <a:chExt cx="4000528" cy="4301001"/>
          </a:xfrm>
        </p:grpSpPr>
        <p:pic>
          <p:nvPicPr>
            <p:cNvPr id="24577" name="Picture 1" descr="C:\Users\ANGELA\Desktop\Área de Trabalho\juventude-plana-pessoas-abracando-juntos_52683-1332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37918" y="1857364"/>
              <a:ext cx="3967978" cy="2643206"/>
            </a:xfrm>
            <a:prstGeom prst="rect">
              <a:avLst/>
            </a:prstGeom>
            <a:noFill/>
          </p:spPr>
        </p:pic>
        <p:pic>
          <p:nvPicPr>
            <p:cNvPr id="24579" name="Picture 3" descr="Qual atividade física mais indicada para começar a treinar?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24438" y="4000504"/>
              <a:ext cx="4000528" cy="2157861"/>
            </a:xfrm>
            <a:prstGeom prst="rect">
              <a:avLst/>
            </a:prstGeom>
            <a:noFill/>
          </p:spPr>
        </p:pic>
      </p:grpSp>
      <p:sp>
        <p:nvSpPr>
          <p:cNvPr id="9" name="CaixaDeTexto 8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agem 9" descr="Clínica Jorge Jaber"/>
          <p:cNvPicPr/>
          <p:nvPr/>
        </p:nvPicPr>
        <p:blipFill>
          <a:blip r:embed="rId5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0"/>
          <p:cNvSpPr txBox="1"/>
          <p:nvPr/>
        </p:nvSpPr>
        <p:spPr>
          <a:xfrm>
            <a:off x="2881298" y="714356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TIPOS DE TRATAMENTO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738290" y="642918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ESCALA DE AVALIAÇÃO DE PROGRESSO</a:t>
            </a:r>
            <a:endParaRPr lang="pt-BR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381115"/>
              </p:ext>
            </p:extLst>
          </p:nvPr>
        </p:nvGraphicFramePr>
        <p:xfrm>
          <a:off x="1023910" y="1928802"/>
          <a:ext cx="7826210" cy="4022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6210"/>
              </a:tblGrid>
              <a:tr h="402242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ESCALA DE AVALIAÇÃO DE</a:t>
                      </a:r>
                      <a:r>
                        <a:rPr lang="pt-BR" sz="1700" baseline="0" dirty="0" smtClean="0"/>
                        <a:t> PROGRESSOS (feita a cada revisão)</a:t>
                      </a:r>
                      <a:endParaRPr lang="pt-BR" sz="1700" dirty="0"/>
                    </a:p>
                  </a:txBody>
                  <a:tcPr marL="99183" marR="99183" marT="49591" marB="49591"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1993743"/>
              </p:ext>
            </p:extLst>
          </p:nvPr>
        </p:nvGraphicFramePr>
        <p:xfrm>
          <a:off x="1023910" y="2285992"/>
          <a:ext cx="7826210" cy="4022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6210"/>
              </a:tblGrid>
              <a:tr h="402242">
                <a:tc>
                  <a:txBody>
                    <a:bodyPr/>
                    <a:lstStyle/>
                    <a:p>
                      <a:r>
                        <a:rPr lang="pt-BR" sz="1500" b="1" dirty="0" smtClean="0"/>
                        <a:t>-1 = Deterioração</a:t>
                      </a:r>
                      <a:r>
                        <a:rPr lang="pt-BR" sz="1500" b="1" baseline="0" dirty="0" smtClean="0"/>
                        <a:t>   0 = Sem melhora   +1 = Alguma melhora   +2 = Grande melhora</a:t>
                      </a:r>
                      <a:endParaRPr lang="pt-BR" sz="1500" b="1" dirty="0"/>
                    </a:p>
                  </a:txBody>
                  <a:tcPr marL="99183" marR="99183" marT="49591" marB="49591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90918874"/>
              </p:ext>
            </p:extLst>
          </p:nvPr>
        </p:nvGraphicFramePr>
        <p:xfrm>
          <a:off x="1025085" y="2643182"/>
          <a:ext cx="7811101" cy="292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2389"/>
                <a:gridCol w="1303413"/>
                <a:gridCol w="1529919"/>
                <a:gridCol w="782048"/>
                <a:gridCol w="1303413"/>
                <a:gridCol w="1529919"/>
              </a:tblGrid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Data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Avaliação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Profissional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Data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Avaliação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Profissional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</a:tr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01/10/2020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-1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</a:tr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08/10/2020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-1</a:t>
                      </a:r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</a:tr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15/10/2020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</a:tr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22/10/2020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+1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</a:tr>
              <a:tr h="488160"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29/10/2020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700" dirty="0" smtClean="0"/>
                        <a:t>+1</a:t>
                      </a:r>
                      <a:endParaRPr lang="pt-BR" sz="1700" dirty="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/>
                    </a:p>
                  </a:txBody>
                  <a:tcPr marL="99183" marR="99183" marT="49592" marB="49592"/>
                </a:tc>
                <a:tc>
                  <a:txBody>
                    <a:bodyPr/>
                    <a:lstStyle/>
                    <a:p>
                      <a:pPr algn="ctr"/>
                      <a:endParaRPr lang="pt-BR" sz="1700" dirty="0"/>
                    </a:p>
                  </a:txBody>
                  <a:tcPr marL="99183" marR="99183" marT="49592" marB="49592"/>
                </a:tc>
              </a:tr>
            </a:tbl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131331" y="1285860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Feita a cada evolução terapêutica:</a:t>
            </a:r>
            <a:endParaRPr lang="pt-BR" sz="2000" dirty="0"/>
          </a:p>
        </p:txBody>
      </p:sp>
      <p:pic>
        <p:nvPicPr>
          <p:cNvPr id="9" name="Imagem 8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66720" y="1951389"/>
            <a:ext cx="850112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O terapeuta avalia a sintomatologia psiquiátrica semanalmente, permitindo o acompanhamento da evolução ao longo do tratamento em uma escala de 1 a 6, onde:</a:t>
            </a:r>
          </a:p>
          <a:p>
            <a:pPr fontAlgn="base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Leve = (1-2)</a:t>
            </a:r>
          </a:p>
          <a:p>
            <a:pPr fontAlgn="base">
              <a:buFont typeface="Wingdings" pitchFamily="2" charset="2"/>
              <a:buChar char="§"/>
            </a:pPr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Moderado = (3-4)  </a:t>
            </a:r>
          </a:p>
          <a:p>
            <a:pPr fontAlgn="base">
              <a:buFont typeface="Wingdings" pitchFamily="2" charset="2"/>
              <a:buChar char="§"/>
            </a:pPr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§"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Grave = (5-6)</a:t>
            </a:r>
          </a:p>
          <a:p>
            <a:pPr fontAlgn="base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Obs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: são 24 itens a serem avaliados.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ORGANIZANDO NOSSA ESCALA DE VALO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8686" y="3117897"/>
            <a:ext cx="4357718" cy="2811433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809728" y="642918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ESCALA DE AVALIAÇÃO PSIQUIÁTRICA</a:t>
            </a:r>
            <a:endParaRPr lang="pt-BR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4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238224" y="1429722"/>
          <a:ext cx="7225713" cy="4785360"/>
        </p:xfrm>
        <a:graphic>
          <a:graphicData uri="http://schemas.openxmlformats.org/drawingml/2006/table">
            <a:tbl>
              <a:tblPr firstRow="1" bandRow="1">
                <a:tableStyleId>{FAFA11EA-D89C-405E-9B6F-1E0D7A15A6ED}</a:tableStyleId>
              </a:tblPr>
              <a:tblGrid>
                <a:gridCol w="2508568"/>
                <a:gridCol w="943429"/>
                <a:gridCol w="943429"/>
                <a:gridCol w="943429"/>
                <a:gridCol w="943429"/>
                <a:gridCol w="943429"/>
              </a:tblGrid>
              <a:tr h="272508">
                <a:tc>
                  <a:txBody>
                    <a:bodyPr/>
                    <a:lstStyle/>
                    <a:p>
                      <a:r>
                        <a:rPr lang="pt-BR" dirty="0" smtClean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___/___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Ansiedade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Tensão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Humor deprimido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Desamparo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Sentimento de culpa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Preocupações somáticas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Hostilidade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Desconfiança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Não cooperação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Distração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Humor eufórico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Hiperatividade motora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09728" y="642918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ESCALA DE AVALIAÇÃO PSIQUIÁTRICA</a:t>
            </a:r>
            <a:endParaRPr lang="pt-BR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952472" y="1714488"/>
          <a:ext cx="8063913" cy="4043680"/>
        </p:xfrm>
        <a:graphic>
          <a:graphicData uri="http://schemas.openxmlformats.org/drawingml/2006/table">
            <a:tbl>
              <a:tblPr firstRow="1" bandRow="1">
                <a:tableStyleId>{FAFA11EA-D89C-405E-9B6F-1E0D7A15A6ED}</a:tableStyleId>
              </a:tblPr>
              <a:tblGrid>
                <a:gridCol w="3346768"/>
                <a:gridCol w="943429"/>
                <a:gridCol w="943429"/>
                <a:gridCol w="943429"/>
                <a:gridCol w="943429"/>
                <a:gridCol w="943429"/>
              </a:tblGrid>
              <a:tr h="272508">
                <a:tc>
                  <a:txBody>
                    <a:bodyPr/>
                    <a:lstStyle/>
                    <a:p>
                      <a:r>
                        <a:rPr lang="pt-BR" dirty="0" smtClean="0"/>
                        <a:t>Desorientação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___/___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 smtClean="0"/>
                        <a:t>___/___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Fala desorganizada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Declarações grandiosas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Idéias estranhas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Relatos alucinatórios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Comportamento alucinatório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Retraimento social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Embotamento afetivo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Maneirismos e posturas estranhas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Retardo</a:t>
                      </a:r>
                      <a:r>
                        <a:rPr lang="pt-BR" baseline="0" dirty="0" smtClean="0"/>
                        <a:t> motor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Perda de função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1809728" y="642918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ESCALA DE AVALIAÇÃO PSIQUIÁTRICA</a:t>
            </a:r>
            <a:endParaRPr lang="pt-BR" sz="2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345513" y="642918"/>
            <a:ext cx="521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LONGO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da psiquiatria – TAB)</a:t>
            </a:r>
            <a:endParaRPr lang="pt-BR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95282" y="1556644"/>
            <a:ext cx="87154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 ser capaz de alcançar a alta médica:</a:t>
            </a:r>
          </a:p>
          <a:p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Após conscientização da doença;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Estabilização do humor (depressivo / eufórico);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Apresentar remissão dos sintomas (depressivo, maníaco e depressivo, psicótico e da psicose residual);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Apresentar bom relacionamento com a família;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Conscientização da necessidade de dar continuidade no uso das medicações;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Conscientização da continuidade do tratamento médico e psicológico.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327654" y="714356"/>
            <a:ext cx="5250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CURTO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da psiquiatria – TAB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66720" y="1785926"/>
            <a:ext cx="871543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deverá:</a:t>
            </a:r>
          </a:p>
          <a:p>
            <a:pPr>
              <a:buFont typeface="Wingdings" pitchFamily="2" charset="2"/>
              <a:buChar char="§"/>
            </a:pPr>
            <a:endParaRPr lang="pt-BR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Aceitar as normas e as regras das enfermarias feminina e masculina </a:t>
            </a:r>
          </a:p>
          <a:p>
            <a:pPr lvl="0" fontAlgn="base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(alas de cuidados especiais /ACE)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Participar dos grupos de tratamento da psiquiatria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Pedir ajudar quando apresentar pensamento disfuncional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Aceitar regras e normas da clínica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Evitar atrito com outros internos, demonstrando melhor convívio social </a:t>
            </a:r>
          </a:p>
          <a:p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agem 4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595282" y="2143116"/>
            <a:ext cx="871543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Ser capaz de socializar adequadamente evitando isolamento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Lidar com as dificuldades e frustrações, apresentando controle do impulso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ser capaz de verbalizar metas realistas que precisam ser concretizadas para evitar a ociosidade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apresentar melhora do sintoma depressivo, maníaco e depressivo, ou psicótico em um período de 4 semanas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aceitar participar das atividades físicas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327654" y="714356"/>
            <a:ext cx="5250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CURTO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da psiquiatria – TAB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631265" y="714356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LONGO PRAZO</a:t>
            </a:r>
          </a:p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(ideação ou tentativa de suicídio)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23844" y="2428868"/>
            <a:ext cx="871543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 ser capaz de receber alta médica:</a:t>
            </a:r>
          </a:p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Apresentar estabilização do humor (depressivo e ou maníaco)</a:t>
            </a:r>
          </a:p>
          <a:p>
            <a:pPr lvl="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Não deverá apresentar idéias de suicídio</a:t>
            </a:r>
          </a:p>
          <a:p>
            <a:pPr lvl="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lidar melhor com a frustração</a:t>
            </a:r>
          </a:p>
          <a:p>
            <a:pPr lvl="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apresentar controle dos impulsos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523844" y="2500306"/>
            <a:ext cx="871543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deverá:</a:t>
            </a:r>
          </a:p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apresentar melhora do quadro depressivo e ou maníaco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participar dos grupos terapêuticos discutindo suas dificuldades</a:t>
            </a:r>
          </a:p>
          <a:p>
            <a:pPr lvl="0" fontAlgn="base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Deverá pedir ajuda quando apresentar pensamentos disfuncionais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631265" y="714356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CURTO PRAZO</a:t>
            </a:r>
          </a:p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(ideação ou tentativa de suicídio)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m 10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59827" y="714356"/>
            <a:ext cx="478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LONGO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do TUD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23844" y="2214554"/>
            <a:ext cx="885831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 ser capaz de receber alta médica:</a:t>
            </a:r>
          </a:p>
          <a:p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Após ter aceitação e conscientização da doença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Restabelecer/melhorar a relação familiar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Aceitar regras e limites sem transgredir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Render-se ao tratamento e comprometer-se em dar continuidade ao mesmo pós-internação</a:t>
            </a:r>
          </a:p>
          <a:p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95546" y="714356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CURTO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do TUD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23844" y="1928802"/>
            <a:ext cx="8858312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 paciente deverá:</a:t>
            </a:r>
          </a:p>
          <a:p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Desenvolver agregação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Freqüentar as reuniões sugeridas (AA e NA)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Conversar sobre o seu impulso de usar drogas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Mostrar mudança na organização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Evitar envolvimento afetivo durante a internação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Ser capaz de falar nos grupos de seus comportamentos desonestos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95546" y="714356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OBJETIVOS A CURTO PRAZO</a:t>
            </a:r>
          </a:p>
          <a:p>
            <a:pPr algn="ctr"/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(ex. de  um PIT do TUD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23844" y="1562150"/>
            <a:ext cx="8858312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do 1° Passo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do 2° Passo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do 3° Passo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do 4° Passo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Escrever o inventário pessoal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de espiritualidade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de honestidade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tarefas escritas sobre sexualidade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Fazer resumo dos capítulos do livro básico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Partilhar o seu inventário pessoal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38158" y="714356"/>
            <a:ext cx="7917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PIT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m 7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756413" y="714356"/>
            <a:ext cx="239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24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23844" y="2402041"/>
            <a:ext cx="87154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KENNEDY, James A., M.D.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Fundamentals of Psychiatric Treatment Planning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Associate Professor of Psychiatry University of Massachusetts Medical School Worcester, Massachusetts.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Edition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London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England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, 2013.</a:t>
            </a:r>
          </a:p>
          <a:p>
            <a:pPr algn="just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Ribeiro M., Laranjeira R. </a:t>
            </a: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O tratamento do usuário de </a:t>
            </a:r>
            <a:r>
              <a:rPr lang="pt-BR" sz="2000" b="1" dirty="0" err="1" smtClean="0">
                <a:latin typeface="Times New Roman" pitchFamily="18" charset="0"/>
                <a:cs typeface="Times New Roman" pitchFamily="18" charset="0"/>
              </a:rPr>
              <a:t>Crack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. São Paulo: Casa Leitura Médica; 2010.</a:t>
            </a:r>
          </a:p>
          <a:p>
            <a:pPr algn="just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Jaber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Filho, J A , Charles A, </a:t>
            </a: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Alcoolismo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(2002). Livraria e Editora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Revinter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Clínica Jorge Jaber"/>
          <p:cNvPicPr/>
          <p:nvPr/>
        </p:nvPicPr>
        <p:blipFill>
          <a:blip r:embed="rId3">
            <a:lum bright="-6000" contrast="10000"/>
          </a:blip>
          <a:srcRect/>
          <a:stretch>
            <a:fillRect/>
          </a:stretch>
        </p:blipFill>
        <p:spPr bwMode="auto">
          <a:xfrm>
            <a:off x="8453462" y="672385"/>
            <a:ext cx="928694" cy="32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0" y="4357694"/>
            <a:ext cx="9906000" cy="25003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0" y="0"/>
            <a:ext cx="9906000" cy="435769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2" name="Grupo 21"/>
          <p:cNvGrpSpPr/>
          <p:nvPr/>
        </p:nvGrpSpPr>
        <p:grpSpPr>
          <a:xfrm>
            <a:off x="2517573" y="1429394"/>
            <a:ext cx="4870855" cy="4857126"/>
            <a:chOff x="2517573" y="1429394"/>
            <a:chExt cx="4870855" cy="4857126"/>
          </a:xfrm>
        </p:grpSpPr>
        <p:sp>
          <p:nvSpPr>
            <p:cNvPr id="6" name="CaixaDeTexto 5"/>
            <p:cNvSpPr txBox="1"/>
            <p:nvPr/>
          </p:nvSpPr>
          <p:spPr>
            <a:xfrm>
              <a:off x="2853304" y="1429394"/>
              <a:ext cx="419939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5800" dirty="0" smtClean="0">
                  <a:solidFill>
                    <a:schemeClr val="accent3"/>
                  </a:solidFill>
                  <a:latin typeface="Lucida Calligraphy" pitchFamily="66" charset="0"/>
                </a:rPr>
                <a:t>Obrigado !</a:t>
              </a:r>
              <a:endParaRPr lang="pt-BR" sz="5800" dirty="0">
                <a:solidFill>
                  <a:schemeClr val="accent3"/>
                </a:solidFill>
                <a:latin typeface="Lucida Calligraphy" pitchFamily="66" charset="0"/>
              </a:endParaRP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2517573" y="4488430"/>
              <a:ext cx="4870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b="1" dirty="0" smtClean="0">
                  <a:solidFill>
                    <a:schemeClr val="tx1"/>
                  </a:solidFill>
                  <a:latin typeface="Calibri" pitchFamily="34" charset="0"/>
                </a:rPr>
                <a:t>WWW.CLINICAJORGEJABER.COM.BR</a:t>
              </a:r>
              <a:endParaRPr lang="pt-BR" sz="2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pic>
          <p:nvPicPr>
            <p:cNvPr id="9" name="Imagem 8" descr="Clínica Jorge Jaber"/>
            <p:cNvPicPr/>
            <p:nvPr/>
          </p:nvPicPr>
          <p:blipFill>
            <a:blip r:embed="rId3">
              <a:lum bright="-6000" contrast="10000"/>
            </a:blip>
            <a:srcRect/>
            <a:stretch>
              <a:fillRect/>
            </a:stretch>
          </p:blipFill>
          <p:spPr bwMode="auto">
            <a:xfrm>
              <a:off x="3233198" y="2643182"/>
              <a:ext cx="3439605" cy="1213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Grupo 19"/>
            <p:cNvGrpSpPr/>
            <p:nvPr/>
          </p:nvGrpSpPr>
          <p:grpSpPr>
            <a:xfrm>
              <a:off x="3635424" y="5131372"/>
              <a:ext cx="2635152" cy="1155148"/>
              <a:chOff x="3532296" y="4572009"/>
              <a:chExt cx="2635152" cy="1155148"/>
            </a:xfrm>
          </p:grpSpPr>
          <p:grpSp>
            <p:nvGrpSpPr>
              <p:cNvPr id="10" name="Grupo 17"/>
              <p:cNvGrpSpPr/>
              <p:nvPr/>
            </p:nvGrpSpPr>
            <p:grpSpPr>
              <a:xfrm>
                <a:off x="4344172" y="5357826"/>
                <a:ext cx="1537522" cy="369331"/>
                <a:chOff x="4146645" y="4185625"/>
                <a:chExt cx="1048487" cy="251859"/>
              </a:xfrm>
            </p:grpSpPr>
            <p:pic>
              <p:nvPicPr>
                <p:cNvPr id="16" name="Picture 4" descr="https://marcas-logos.net/wp-content/uploads/2020/01/Facebook-logo-1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21750" t="4535" r="21062" b="4759"/>
                <a:stretch>
                  <a:fillRect/>
                </a:stretch>
              </p:blipFill>
              <p:spPr bwMode="auto">
                <a:xfrm>
                  <a:off x="4146645" y="4201146"/>
                  <a:ext cx="216192" cy="214313"/>
                </a:xfrm>
                <a:prstGeom prst="rect">
                  <a:avLst/>
                </a:prstGeom>
                <a:noFill/>
              </p:spPr>
            </p:pic>
            <p:sp>
              <p:nvSpPr>
                <p:cNvPr id="17" name="CaixaDeTexto 16"/>
                <p:cNvSpPr txBox="1"/>
                <p:nvPr/>
              </p:nvSpPr>
              <p:spPr>
                <a:xfrm>
                  <a:off x="4363124" y="4185625"/>
                  <a:ext cx="832008" cy="2518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b="1" dirty="0" smtClean="0">
                      <a:latin typeface="Calibri" pitchFamily="34" charset="0"/>
                    </a:rPr>
                    <a:t>JJABER52</a:t>
                  </a:r>
                  <a:endParaRPr lang="pt-BR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1" name="Grupo 18"/>
              <p:cNvGrpSpPr/>
              <p:nvPr/>
            </p:nvGrpSpPr>
            <p:grpSpPr>
              <a:xfrm>
                <a:off x="3532296" y="4572009"/>
                <a:ext cx="2635152" cy="369333"/>
                <a:chOff x="4753868" y="3649751"/>
                <a:chExt cx="1796997" cy="251860"/>
              </a:xfrm>
            </p:grpSpPr>
            <p:pic>
              <p:nvPicPr>
                <p:cNvPr id="14" name="Picture 8" descr="https://rerdesign.com.br/wp-content/uploads/2021/03/logo-instagram-png-fundo-transparente13-300x300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753868" y="3687295"/>
                  <a:ext cx="214314" cy="214314"/>
                </a:xfrm>
                <a:prstGeom prst="rect">
                  <a:avLst/>
                </a:prstGeom>
                <a:noFill/>
              </p:spPr>
            </p:pic>
            <p:sp>
              <p:nvSpPr>
                <p:cNvPr id="15" name="CaixaDeTexto 14"/>
                <p:cNvSpPr txBox="1"/>
                <p:nvPr/>
              </p:nvSpPr>
              <p:spPr>
                <a:xfrm>
                  <a:off x="5039620" y="3649751"/>
                  <a:ext cx="1511245" cy="2518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b="1" dirty="0" smtClean="0">
                      <a:latin typeface="Calibri" pitchFamily="34" charset="0"/>
                    </a:rPr>
                    <a:t>CLINICAJORGEJABER</a:t>
                  </a:r>
                  <a:endParaRPr lang="pt-BR" b="1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2" name="CaixaDeTexto 11"/>
              <p:cNvSpPr txBox="1"/>
              <p:nvPr/>
            </p:nvSpPr>
            <p:spPr>
              <a:xfrm>
                <a:off x="4239415" y="4915728"/>
                <a:ext cx="1785156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 smtClean="0">
                    <a:latin typeface="Calibri" pitchFamily="34" charset="0"/>
                  </a:rPr>
                  <a:t>(21) 99107-3875</a:t>
                </a:r>
                <a:endParaRPr lang="pt-BR" b="1" dirty="0">
                  <a:latin typeface="Calibri" pitchFamily="34" charset="0"/>
                </a:endParaRPr>
              </a:p>
            </p:txBody>
          </p:sp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43375" t="39063" r="43448" b="37500"/>
              <a:stretch>
                <a:fillRect/>
              </a:stretch>
            </p:blipFill>
            <p:spPr bwMode="auto">
              <a:xfrm>
                <a:off x="3925140" y="4972113"/>
                <a:ext cx="314274" cy="314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thello template">
  <a:themeElements>
    <a:clrScheme name="Custom 347">
      <a:dk1>
        <a:srgbClr val="222222"/>
      </a:dk1>
      <a:lt1>
        <a:srgbClr val="FFFFFF"/>
      </a:lt1>
      <a:dk2>
        <a:srgbClr val="222222"/>
      </a:dk2>
      <a:lt2>
        <a:srgbClr val="F3F3F3"/>
      </a:lt2>
      <a:accent1>
        <a:srgbClr val="A8122A"/>
      </a:accent1>
      <a:accent2>
        <a:srgbClr val="B88A92"/>
      </a:accent2>
      <a:accent3>
        <a:srgbClr val="F5F1E0"/>
      </a:accent3>
      <a:accent4>
        <a:srgbClr val="D6CEAD"/>
      </a:accent4>
      <a:accent5>
        <a:srgbClr val="434343"/>
      </a:accent5>
      <a:accent6>
        <a:srgbClr val="B7B7B7"/>
      </a:accent6>
      <a:hlink>
        <a:srgbClr val="A812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1653</Words>
  <Application>Microsoft Office PowerPoint</Application>
  <PresentationFormat>Papel A4 (210 x 297 mm)</PresentationFormat>
  <Paragraphs>375</Paragraphs>
  <Slides>42</Slides>
  <Notes>29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0" baseType="lpstr">
      <vt:lpstr>Arial</vt:lpstr>
      <vt:lpstr>Merriweather</vt:lpstr>
      <vt:lpstr>Calibri</vt:lpstr>
      <vt:lpstr>Times New Roman</vt:lpstr>
      <vt:lpstr>Wingdings</vt:lpstr>
      <vt:lpstr>Lucida Calligraphy</vt:lpstr>
      <vt:lpstr>Raleway</vt:lpstr>
      <vt:lpstr>Othello template</vt:lpstr>
      <vt:lpstr>Anamnese e Plano Individual de Tratamento (P.I.T.) 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Plano Individual  de Tratamento - PIT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ANGELA</dc:creator>
  <cp:lastModifiedBy>Usuário do Windows</cp:lastModifiedBy>
  <cp:revision>82</cp:revision>
  <dcterms:modified xsi:type="dcterms:W3CDTF">2026-03-11T20:33:28Z</dcterms:modified>
</cp:coreProperties>
</file>