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</p:sldMasterIdLst>
  <p:sldIdLst>
    <p:sldId id="299" r:id="rId2"/>
    <p:sldId id="257" r:id="rId3"/>
    <p:sldId id="258" r:id="rId4"/>
    <p:sldId id="296" r:id="rId5"/>
    <p:sldId id="298" r:id="rId6"/>
    <p:sldId id="259" r:id="rId7"/>
    <p:sldId id="260" r:id="rId8"/>
    <p:sldId id="261" r:id="rId9"/>
    <p:sldId id="262" r:id="rId10"/>
    <p:sldId id="292" r:id="rId11"/>
    <p:sldId id="263" r:id="rId12"/>
    <p:sldId id="286" r:id="rId13"/>
    <p:sldId id="264" r:id="rId14"/>
    <p:sldId id="265" r:id="rId15"/>
    <p:sldId id="293" r:id="rId16"/>
    <p:sldId id="267" r:id="rId17"/>
    <p:sldId id="288" r:id="rId18"/>
    <p:sldId id="268" r:id="rId19"/>
    <p:sldId id="294" r:id="rId20"/>
    <p:sldId id="269" r:id="rId21"/>
    <p:sldId id="295" r:id="rId22"/>
    <p:sldId id="270" r:id="rId23"/>
    <p:sldId id="271" r:id="rId24"/>
    <p:sldId id="273" r:id="rId25"/>
    <p:sldId id="275" r:id="rId26"/>
    <p:sldId id="276" r:id="rId27"/>
    <p:sldId id="277" r:id="rId28"/>
    <p:sldId id="342" r:id="rId29"/>
    <p:sldId id="34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17" autoAdjust="0"/>
    <p:restoredTop sz="95194" autoAdjust="0"/>
  </p:normalViewPr>
  <p:slideViewPr>
    <p:cSldViewPr snapToGrid="0">
      <p:cViewPr>
        <p:scale>
          <a:sx n="80" d="100"/>
          <a:sy n="80" d="100"/>
        </p:scale>
        <p:origin x="52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079522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131386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534413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438849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07958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381290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784141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361177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86574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338855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0145048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93133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5830968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140057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814908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181818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960BD-7AC1-4217-9611-AAA56D3EE38F}" type="datetime4">
              <a:rPr lang="en-US" smtClean="0"/>
              <a:pPr/>
              <a:t>July 22, 2023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4AEF59-F28E-467C-9EA3-92D1CFAD475A}" type="slidenum">
              <a:rPr lang="en-US" smtClean="0"/>
              <a:pPr/>
              <a:t>‹nº›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113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magem da au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2D548BB-003F-4E83-9BF7-8D8535246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71" y="2052482"/>
            <a:ext cx="7294317" cy="3857937"/>
          </a:xfrm>
        </p:spPr>
        <p:txBody>
          <a:bodyPr>
            <a:noAutofit/>
          </a:bodyPr>
          <a:lstStyle/>
          <a:p>
            <a:pPr algn="r"/>
            <a:r>
              <a:rPr lang="pt-BR" sz="4400" b="1" i="1" dirty="0">
                <a:latin typeface="Calibri" pitchFamily="34" charset="0"/>
              </a:rPr>
              <a:t>Transtorno bipolar: </a:t>
            </a:r>
            <a:br>
              <a:rPr lang="pt-BR" sz="4400" b="1" i="1" dirty="0">
                <a:latin typeface="Calibri" pitchFamily="34" charset="0"/>
              </a:rPr>
            </a:br>
            <a:r>
              <a:rPr lang="pt-BR" sz="4400" b="1" i="1" dirty="0">
                <a:latin typeface="Calibri" pitchFamily="34" charset="0"/>
              </a:rPr>
              <a:t>Questões relacionadas com </a:t>
            </a:r>
            <a:r>
              <a:rPr lang="pt-BR" sz="4400" b="1" i="1" dirty="0" smtClean="0">
                <a:latin typeface="Calibri" pitchFamily="34" charset="0"/>
              </a:rPr>
              <a:t>Diagnóstico</a:t>
            </a:r>
            <a:r>
              <a:rPr lang="pt-BR" sz="4400" b="1" i="1" dirty="0">
                <a:latin typeface="Calibri" pitchFamily="34" charset="0"/>
              </a:rPr>
              <a:t>, Epidemiologia, </a:t>
            </a:r>
            <a:r>
              <a:rPr lang="pt-BR" sz="4400" b="1" i="1" dirty="0" smtClean="0">
                <a:latin typeface="Calibri" pitchFamily="34" charset="0"/>
              </a:rPr>
              <a:t>Etiologia </a:t>
            </a:r>
            <a:r>
              <a:rPr lang="pt-BR" sz="4400" b="1" i="1" dirty="0">
                <a:latin typeface="Calibri" pitchFamily="34" charset="0"/>
              </a:rPr>
              <a:t>e Prognóstico</a:t>
            </a:r>
          </a:p>
        </p:txBody>
      </p:sp>
      <p:pic>
        <p:nvPicPr>
          <p:cNvPr id="4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46082" name="Picture 2" descr="Transtorno bipolar: o que é e quais são os sintomas - TecMund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2722" y="2075995"/>
            <a:ext cx="3451762" cy="2816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6413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1A0F6A1-A89C-4DB0-8CC5-B18C4902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itchFamily="34" charset="0"/>
                <a:cs typeface="Arial" panose="020B0604020202020204" pitchFamily="34" charset="0"/>
              </a:rPr>
              <a:t>Transtorno Bipolar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D504B99-F0A3-4684-82BA-857106F5D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668" y="1634835"/>
            <a:ext cx="6673541" cy="4469081"/>
          </a:xfrm>
        </p:spPr>
        <p:txBody>
          <a:bodyPr>
            <a:no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  <a:latin typeface="Calibri" pitchFamily="34" charset="0"/>
              </a:rPr>
              <a:t> O termo Transtorno </a:t>
            </a:r>
            <a:r>
              <a:rPr lang="pt-BR" sz="2400" dirty="0" smtClean="0">
                <a:solidFill>
                  <a:schemeClr val="tx1"/>
                </a:solidFill>
                <a:latin typeface="Calibri" pitchFamily="34" charset="0"/>
              </a:rPr>
              <a:t>Bipolar (TB) conhecido </a:t>
            </a:r>
            <a:r>
              <a:rPr lang="pt-BR" sz="2400" dirty="0">
                <a:solidFill>
                  <a:schemeClr val="tx1"/>
                </a:solidFill>
                <a:latin typeface="Calibri" pitchFamily="34" charset="0"/>
              </a:rPr>
              <a:t>como uma doença maníaco-depressiva, </a:t>
            </a:r>
            <a:r>
              <a:rPr lang="pt-BR" sz="2400" dirty="0" smtClean="0">
                <a:solidFill>
                  <a:schemeClr val="tx1"/>
                </a:solidFill>
                <a:latin typeface="Calibri" pitchFamily="34" charset="0"/>
              </a:rPr>
              <a:t>nada </a:t>
            </a:r>
            <a:r>
              <a:rPr lang="pt-BR" sz="2400" dirty="0">
                <a:solidFill>
                  <a:schemeClr val="tx1"/>
                </a:solidFill>
                <a:latin typeface="Calibri" pitchFamily="34" charset="0"/>
              </a:rPr>
              <a:t>mais é do que um transtorno cerebral que ocasiona alteração nada comum no humor, no comportamento, nas atividades e na disposição para começar e terminar tarefas do cotidiano.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latin typeface="Calibri" pitchFamily="34" charset="0"/>
              </a:rPr>
              <a:t>As emoções oscilam entre felicidade e depressão, que podemos nomear de variações no humor quando acontecem repentinamente. Os sintomas do transtorno bipolar </a:t>
            </a:r>
            <a:r>
              <a:rPr lang="pt-BR" sz="2400" dirty="0" smtClean="0">
                <a:solidFill>
                  <a:schemeClr val="tx1"/>
                </a:solidFill>
                <a:latin typeface="Calibri" pitchFamily="34" charset="0"/>
              </a:rPr>
              <a:t>têm </a:t>
            </a:r>
            <a:r>
              <a:rPr lang="pt-BR" sz="2400" dirty="0">
                <a:solidFill>
                  <a:schemeClr val="tx1"/>
                </a:solidFill>
                <a:latin typeface="Calibri" pitchFamily="34" charset="0"/>
              </a:rPr>
              <a:t>fases que podem cursar entre mania, hipomania e depressão. </a:t>
            </a:r>
          </a:p>
          <a:p>
            <a:pPr algn="just"/>
            <a:endParaRPr lang="pt-BR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45058" name="Picture 2" descr="O que é Transtorno Bipolar? - Eurofar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1728" y="1828800"/>
            <a:ext cx="3718460" cy="37184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3652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830EE4A-7986-4268-8A2C-7D9D3F358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34538"/>
            <a:ext cx="8911687" cy="992458"/>
          </a:xfrm>
        </p:spPr>
        <p:txBody>
          <a:bodyPr/>
          <a:lstStyle/>
          <a:p>
            <a:r>
              <a:rPr lang="pt-BR" dirty="0">
                <a:latin typeface="Calibri" pitchFamily="34" charset="0"/>
                <a:cs typeface="Arial" panose="020B0604020202020204" pitchFamily="34" charset="0"/>
              </a:rPr>
              <a:t>              Tipos de Transtorno Bipolar</a:t>
            </a:r>
            <a:endParaRPr lang="pt-BR" dirty="0">
              <a:latin typeface="Calibri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09F6885E-0748-4E74-8CCC-80EEA40D4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769" y="1414033"/>
            <a:ext cx="6780810" cy="3478601"/>
          </a:xfrm>
        </p:spPr>
        <p:txBody>
          <a:bodyPr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  <a:latin typeface="Calibri" pitchFamily="34" charset="0"/>
              </a:rPr>
              <a:t>Transtorno Bipolar I </a:t>
            </a: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– definido por episódios maníacos que duram pelo menos 7 dias, ou por sintomas maníacos que são tão graves que a pessoa precisa de cuidados hospitalares imediatos. Geralmente, episódios depressivos ocorrem também, </a:t>
            </a:r>
            <a:r>
              <a:rPr lang="pt-BR" dirty="0" smtClean="0">
                <a:solidFill>
                  <a:schemeClr val="tx1"/>
                </a:solidFill>
                <a:latin typeface="Calibri" pitchFamily="34" charset="0"/>
              </a:rPr>
              <a:t>tipicamente, </a:t>
            </a: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durando pelo menos 2 semanas. Episódios de depressão com características mistas (com depressão e sintomas maníacos ao mesmo tempo) também são possíveis.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tx1"/>
                </a:solidFill>
                <a:latin typeface="Calibri" pitchFamily="34" charset="0"/>
              </a:rPr>
              <a:t>Transtorno Bipolar II </a:t>
            </a: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– definido por um padrão de episódios depressivos e episódios hipomaníacos, mas não os episódios maníacos desenvolvidos acima.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  <a:latin typeface="Calibri" pitchFamily="34" charset="0"/>
            </a:endParaRPr>
          </a:p>
          <a:p>
            <a:pPr algn="just"/>
            <a:endParaRPr lang="pt-BR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5" name="Picture 2" descr="Dia Mundial do Transtorno Bipolar - PEBM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0207" y="1030136"/>
            <a:ext cx="4297465" cy="3478900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736272" y="4648544"/>
            <a:ext cx="111153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b="1" dirty="0" smtClean="0">
                <a:latin typeface="Calibri" pitchFamily="34" charset="0"/>
              </a:rPr>
              <a:t>     Desordem ciclo tímica </a:t>
            </a:r>
            <a:r>
              <a:rPr lang="pt-BR" dirty="0" smtClean="0">
                <a:latin typeface="Calibri" pitchFamily="34" charset="0"/>
              </a:rPr>
              <a:t>(também chamada </a:t>
            </a:r>
            <a:r>
              <a:rPr lang="pt-BR" dirty="0" err="1" smtClean="0">
                <a:latin typeface="Calibri" pitchFamily="34" charset="0"/>
              </a:rPr>
              <a:t>ciclotimia</a:t>
            </a:r>
            <a:r>
              <a:rPr lang="pt-BR" dirty="0" smtClean="0">
                <a:latin typeface="Calibri" pitchFamily="34" charset="0"/>
              </a:rPr>
              <a:t>) – definida por numerosos períodos de            sintomas hipomaníacos, bem como inúmeros períodos de sintomas depressivos de pelo menos 2 anos (1 ano em crianças e adolescentes). No entanto, os sintomas não atendem aos requisitos diagnósticos para um episódio hipomaníaco e um episódio depressivo.</a:t>
            </a:r>
          </a:p>
          <a:p>
            <a:pPr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b="1" dirty="0" smtClean="0">
                <a:latin typeface="Calibri" pitchFamily="34" charset="0"/>
              </a:rPr>
              <a:t>    Outros</a:t>
            </a:r>
            <a:r>
              <a:rPr lang="pt-BR" dirty="0" smtClean="0">
                <a:latin typeface="Calibri" pitchFamily="34" charset="0"/>
              </a:rPr>
              <a:t> Transtornos Bipolares e Relacionados Especificados e Não Especificados – definidos por sintomas de transtorno bipolar que não correspondem às três categorias listadas acima.</a:t>
            </a:r>
          </a:p>
          <a:p>
            <a:r>
              <a:rPr lang="pt-BR" dirty="0" smtClean="0">
                <a:latin typeface="Calibri" pitchFamily="34" charset="0"/>
              </a:rPr>
              <a:t>00</a:t>
            </a:r>
            <a:endParaRPr lang="pt-BR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913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3AEB3C5-B19D-4BBE-9DB5-97A9327C7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393" y="679806"/>
            <a:ext cx="9916510" cy="697728"/>
          </a:xfrm>
        </p:spPr>
        <p:txBody>
          <a:bodyPr>
            <a:normAutofit/>
          </a:bodyPr>
          <a:lstStyle/>
          <a:p>
            <a:r>
              <a:rPr lang="pt-BR" sz="3400" dirty="0">
                <a:latin typeface="Calibri" pitchFamily="34" charset="0"/>
                <a:cs typeface="Arial" panose="020B0604020202020204" pitchFamily="34" charset="0"/>
              </a:rPr>
              <a:t>Tipos de Transtorno Bipolar de </a:t>
            </a:r>
            <a:r>
              <a:rPr lang="pt-BR" sz="3400" dirty="0" smtClean="0">
                <a:latin typeface="Calibri" pitchFamily="34" charset="0"/>
                <a:cs typeface="Arial" panose="020B0604020202020204" pitchFamily="34" charset="0"/>
              </a:rPr>
              <a:t>acordo com </a:t>
            </a:r>
            <a:r>
              <a:rPr lang="pt-BR" sz="3400" dirty="0">
                <a:latin typeface="Calibri" pitchFamily="34" charset="0"/>
                <a:cs typeface="Arial" panose="020B0604020202020204" pitchFamily="34" charset="0"/>
              </a:rPr>
              <a:t>a </a:t>
            </a:r>
            <a:r>
              <a:rPr lang="pt-BR" sz="3400" dirty="0" smtClean="0">
                <a:latin typeface="Calibri" pitchFamily="34" charset="0"/>
                <a:cs typeface="Arial" panose="020B0604020202020204" pitchFamily="34" charset="0"/>
              </a:rPr>
              <a:t>CID10</a:t>
            </a:r>
            <a:endParaRPr lang="pt-BR" sz="3400" dirty="0">
              <a:latin typeface="Calibri" pitchFamily="34" charset="0"/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="" xmlns:a16="http://schemas.microsoft.com/office/drawing/2014/main" id="{CDE330CB-9B22-477A-8D10-809F885B2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1586" y="1388493"/>
            <a:ext cx="9149948" cy="5056116"/>
          </a:xfrm>
        </p:spPr>
        <p:txBody>
          <a:bodyPr>
            <a:noAutofit/>
          </a:bodyPr>
          <a:lstStyle/>
          <a:p>
            <a:pPr algn="l" fontAlgn="base"/>
            <a:r>
              <a:rPr lang="pt-BR" dirty="0">
                <a:solidFill>
                  <a:schemeClr val="tx1"/>
                </a:solidFill>
                <a:latin typeface="Calibri" pitchFamily="34" charset="0"/>
                <a:cs typeface="Arial" panose="020B0604020202020204" pitchFamily="34" charset="0"/>
              </a:rPr>
              <a:t> A CID-10 foi conceituada para padronizar e catalogar as doenças e problemas relacionados a saúde, tendo como referencia a Nomenclatura Internacional de Doenças, estabelecida pela Organização Mundial de Saúde.</a:t>
            </a:r>
            <a:r>
              <a:rPr lang="pt-BR" b="0" i="0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F31 - Transtorno afetivo bipolar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F31.0 - Transtorno afetivo bipolar, episódio atual hipomaníaco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F31.1 - Transtorno afetivo bipolar, episódio atual maníaco sem sintomas psicóticos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F31.2 - Transtorno afetivo bipolar, episódio atual maníaco com sintomas psicóticos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F31.3 - Transtorno afetivo bipolar, episódio atual depressivo leve ou moderado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F31.4 - Transtorno afetivo bipolar, episódio atual depressivo grave sem sintomas psicóticos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F31.5 - Transtorno afetivo bipolar, episódio atual depressivo grave com sintomas psicóticos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F31.6 - Transtorno afetivo bipolar, episódio atual misto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F31.7 - Transtorno afetivo bipolar, atualmente em remissão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F31.8 - Outros transtornos afetivos bipolares</a:t>
            </a:r>
          </a:p>
          <a:p>
            <a:pPr marL="0" indent="0" algn="l" fontAlgn="base">
              <a:buNone/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F31.9 - Transtorno afetivo bipolar não especificado</a:t>
            </a:r>
          </a:p>
          <a:p>
            <a:endParaRPr lang="pt-BR" dirty="0">
              <a:solidFill>
                <a:schemeClr val="tx1"/>
              </a:solidFill>
              <a:latin typeface="Calibri" pitchFamily="34" charset="0"/>
              <a:cs typeface="Arial" panose="020B0604020202020204" pitchFamily="34" charset="0"/>
            </a:endParaRPr>
          </a:p>
        </p:txBody>
      </p:sp>
      <p:pic>
        <p:nvPicPr>
          <p:cNvPr id="5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43010" name="Picture 2" descr="Cid-10 - Classificação Estatística Internacional De Doenã | Frete grátis"/>
          <p:cNvPicPr>
            <a:picLocks noChangeAspect="1" noChangeArrowheads="1"/>
          </p:cNvPicPr>
          <p:nvPr/>
        </p:nvPicPr>
        <p:blipFill>
          <a:blip r:embed="rId3"/>
          <a:srcRect l="7880" r="7057"/>
          <a:stretch>
            <a:fillRect/>
          </a:stretch>
        </p:blipFill>
        <p:spPr bwMode="auto">
          <a:xfrm>
            <a:off x="9773392" y="2382645"/>
            <a:ext cx="1971306" cy="3139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6499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BEEA5F-E7C6-4EFA-A04B-A02274FA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itchFamily="34" charset="0"/>
              </a:rPr>
              <a:t>Transtorno Bipolar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AF3EE9BD-448B-4182-B78E-560CA0A1D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276" y="1486573"/>
            <a:ext cx="6259310" cy="5211110"/>
          </a:xfrm>
        </p:spPr>
        <p:txBody>
          <a:bodyPr>
            <a:noAutofit/>
          </a:bodyPr>
          <a:lstStyle/>
          <a:p>
            <a:pPr algn="just"/>
            <a:r>
              <a:rPr lang="pt-BR" sz="2600" dirty="0">
                <a:latin typeface="Calibri" pitchFamily="34" charset="0"/>
              </a:rPr>
              <a:t>Seu curso natural é episódico e frequentemente envolve recaídas. Sem tratamento, e com inicio precoce da </a:t>
            </a:r>
            <a:r>
              <a:rPr lang="pt-BR" sz="2600" dirty="0" smtClean="0">
                <a:latin typeface="Calibri" pitchFamily="34" charset="0"/>
              </a:rPr>
              <a:t>doença, os </a:t>
            </a:r>
            <a:r>
              <a:rPr lang="pt-BR" sz="2600" dirty="0">
                <a:latin typeface="Calibri" pitchFamily="34" charset="0"/>
              </a:rPr>
              <a:t>pacientes correm o risco de experimentar </a:t>
            </a:r>
            <a:r>
              <a:rPr lang="pt-BR" sz="2600" dirty="0" smtClean="0">
                <a:latin typeface="Calibri" pitchFamily="34" charset="0"/>
              </a:rPr>
              <a:t>uma </a:t>
            </a:r>
            <a:r>
              <a:rPr lang="pt-BR" sz="2600" dirty="0">
                <a:latin typeface="Calibri" pitchFamily="34" charset="0"/>
              </a:rPr>
              <a:t>piora progressiva do transtorno com passar do tempo. Este transtorno emocional </a:t>
            </a:r>
            <a:r>
              <a:rPr lang="pt-BR" sz="2600" dirty="0" smtClean="0">
                <a:latin typeface="Calibri" pitchFamily="34" charset="0"/>
              </a:rPr>
              <a:t>traz </a:t>
            </a:r>
            <a:r>
              <a:rPr lang="pt-BR" sz="2600" dirty="0">
                <a:latin typeface="Calibri" pitchFamily="34" charset="0"/>
              </a:rPr>
              <a:t>grandes dificuldades em </a:t>
            </a:r>
            <a:r>
              <a:rPr lang="pt-BR" sz="2600" dirty="0" smtClean="0">
                <a:latin typeface="Calibri" pitchFamily="34" charset="0"/>
              </a:rPr>
              <a:t>várias </a:t>
            </a:r>
            <a:r>
              <a:rPr lang="pt-BR" sz="2600" dirty="0">
                <a:latin typeface="Calibri" pitchFamily="34" charset="0"/>
              </a:rPr>
              <a:t>áreas </a:t>
            </a:r>
            <a:r>
              <a:rPr lang="pt-BR" sz="2600" dirty="0" smtClean="0">
                <a:latin typeface="Calibri" pitchFamily="34" charset="0"/>
              </a:rPr>
              <a:t>específicas </a:t>
            </a:r>
            <a:r>
              <a:rPr lang="pt-BR" sz="2600" dirty="0">
                <a:latin typeface="Calibri" pitchFamily="34" charset="0"/>
              </a:rPr>
              <a:t>como : </a:t>
            </a:r>
            <a:r>
              <a:rPr lang="pt-BR" sz="2600" dirty="0" smtClean="0">
                <a:latin typeface="Calibri" pitchFamily="34" charset="0"/>
              </a:rPr>
              <a:t>na área </a:t>
            </a:r>
            <a:r>
              <a:rPr lang="pt-BR" sz="2600" dirty="0">
                <a:latin typeface="Calibri" pitchFamily="34" charset="0"/>
              </a:rPr>
              <a:t>profissional, uso abusivo de álcool e </a:t>
            </a:r>
            <a:r>
              <a:rPr lang="pt-BR" sz="2600" dirty="0" smtClean="0">
                <a:latin typeface="Calibri" pitchFamily="34" charset="0"/>
              </a:rPr>
              <a:t>substâncias </a:t>
            </a:r>
            <a:r>
              <a:rPr lang="pt-BR" sz="2600" dirty="0">
                <a:latin typeface="Calibri" pitchFamily="34" charset="0"/>
              </a:rPr>
              <a:t>ilícitas, discórdia familiar e nos relacionamentos afetivos, além de desesperança. </a:t>
            </a:r>
          </a:p>
        </p:txBody>
      </p:sp>
      <p:pic>
        <p:nvPicPr>
          <p:cNvPr id="5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41986" name="Picture 2" descr="♠️♥️♣️Desesperança♣️♦️♠️ | Estante Literária Amin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0223" y="1519024"/>
            <a:ext cx="3504911" cy="4654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09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3648DFA-DF40-4711-AA71-CD72D3C8B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itchFamily="34" charset="0"/>
              </a:rPr>
              <a:t>Transtorno Bipolar</a:t>
            </a:r>
          </a:p>
        </p:txBody>
      </p:sp>
      <p:pic>
        <p:nvPicPr>
          <p:cNvPr id="6" name="Espaço Reservado para Conteúdo 5" descr="Foto preta e branca de rosto de homem visto de perto&#10;&#10;Descrição gerada automaticamente">
            <a:extLst>
              <a:ext uri="{FF2B5EF4-FFF2-40B4-BE49-F238E27FC236}">
                <a16:creationId xmlns="" xmlns:a16="http://schemas.microsoft.com/office/drawing/2014/main" id="{3F3DDB6D-1B0E-44F0-8787-CA97EA38F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5317" y="3850524"/>
            <a:ext cx="5032804" cy="2480992"/>
          </a:xfrm>
        </p:spPr>
      </p:pic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054A0807-30BF-4404-B753-3E7ED45478FB}"/>
              </a:ext>
            </a:extLst>
          </p:cNvPr>
          <p:cNvSpPr txBox="1"/>
          <p:nvPr/>
        </p:nvSpPr>
        <p:spPr>
          <a:xfrm>
            <a:off x="1078208" y="1421601"/>
            <a:ext cx="106198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Calibri" pitchFamily="34" charset="0"/>
              </a:rPr>
              <a:t>A disfunção social ocasionada pelo TB é responsável direto por inúmeros </a:t>
            </a:r>
            <a:r>
              <a:rPr lang="pt-BR" sz="2800" dirty="0" smtClean="0">
                <a:latin typeface="Calibri" pitchFamily="34" charset="0"/>
              </a:rPr>
              <a:t>divórcios </a:t>
            </a:r>
            <a:r>
              <a:rPr lang="pt-BR" sz="2800" dirty="0">
                <a:latin typeface="Calibri" pitchFamily="34" charset="0"/>
              </a:rPr>
              <a:t>e conflitos conjugais , onde se torna perturbadoramente comum nessa população.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08990" y="3720662"/>
            <a:ext cx="5675586" cy="2607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 smtClean="0">
                <a:solidFill>
                  <a:prstClr val="black"/>
                </a:solidFill>
                <a:latin typeface="Calibri" pitchFamily="34" charset="0"/>
              </a:rPr>
              <a:t>Não diferente, a ocorrência de ideação e comportamento suicida, podemos assim , qualificar o TB como um problema de saúde pública.</a:t>
            </a:r>
            <a:endParaRPr lang="pt-BR" dirty="0"/>
          </a:p>
        </p:txBody>
      </p:sp>
      <p:pic>
        <p:nvPicPr>
          <p:cNvPr id="9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538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8C2BD5C-66F3-4382-AD71-D0479178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313" y="671611"/>
            <a:ext cx="2655969" cy="694051"/>
          </a:xfrm>
        </p:spPr>
        <p:txBody>
          <a:bodyPr/>
          <a:lstStyle/>
          <a:p>
            <a:r>
              <a:rPr lang="pt-BR" dirty="0">
                <a:latin typeface="Calibri" pitchFamily="34" charset="0"/>
              </a:rPr>
              <a:t>Diagnóstico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2B0C112-15D2-48EE-B92A-D8EAF8DEA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777" y="1241931"/>
            <a:ext cx="6270171" cy="6108901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pt-BR" sz="2200" dirty="0">
                <a:latin typeface="Calibri" pitchFamily="34" charset="0"/>
              </a:rPr>
              <a:t>O </a:t>
            </a:r>
            <a:r>
              <a:rPr lang="pt-BR" sz="2200" dirty="0" smtClean="0">
                <a:latin typeface="Calibri" pitchFamily="34" charset="0"/>
              </a:rPr>
              <a:t>DIAGNÓSTICO do </a:t>
            </a:r>
            <a:r>
              <a:rPr lang="pt-BR" sz="2200" dirty="0">
                <a:latin typeface="Calibri" pitchFamily="34" charset="0"/>
              </a:rPr>
              <a:t>Transtorno Bipolar é clinico, com base no histórico do </a:t>
            </a:r>
            <a:r>
              <a:rPr lang="pt-BR" sz="2200" dirty="0" smtClean="0">
                <a:latin typeface="Calibri" pitchFamily="34" charset="0"/>
              </a:rPr>
              <a:t>paciente, </a:t>
            </a:r>
            <a:r>
              <a:rPr lang="pt-BR" sz="2200" dirty="0">
                <a:latin typeface="Calibri" pitchFamily="34" charset="0"/>
              </a:rPr>
              <a:t>pois ainda não há exames de imagem ou até  mesmo de laboratório pra tal diagnóstico. O  tratamento precisa ser feito de forma farmacológica e não farmacológica. Entre os </a:t>
            </a:r>
            <a:r>
              <a:rPr lang="pt-BR" sz="2200" dirty="0" smtClean="0">
                <a:latin typeface="Calibri" pitchFamily="34" charset="0"/>
              </a:rPr>
              <a:t>farmacológicos, </a:t>
            </a:r>
            <a:r>
              <a:rPr lang="pt-BR" sz="2200" dirty="0">
                <a:latin typeface="Calibri" pitchFamily="34" charset="0"/>
              </a:rPr>
              <a:t>incluem os estabilizadores de </a:t>
            </a:r>
            <a:r>
              <a:rPr lang="pt-BR" sz="2200" dirty="0" smtClean="0">
                <a:latin typeface="Calibri" pitchFamily="34" charset="0"/>
              </a:rPr>
              <a:t>humor, </a:t>
            </a:r>
            <a:r>
              <a:rPr lang="pt-BR" sz="2200" dirty="0">
                <a:latin typeface="Calibri" pitchFamily="34" charset="0"/>
              </a:rPr>
              <a:t>os anticonvulsivantes e os antipsicóticos . </a:t>
            </a:r>
            <a:r>
              <a:rPr lang="pt-BR" sz="2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itchFamily="34" charset="0"/>
              </a:rPr>
              <a:t>Os não farmacológicos são as psicoterapias e a psicoeducação. É importante entender e  aceitar que o TB é uma doença e não uma fraqueza pessoal.</a:t>
            </a:r>
          </a:p>
          <a:p>
            <a:pPr algn="just">
              <a:lnSpc>
                <a:spcPct val="150000"/>
              </a:lnSpc>
            </a:pPr>
            <a:endParaRPr lang="pt-BR" sz="2200" dirty="0">
              <a:latin typeface="Calibri" pitchFamily="34" charset="0"/>
            </a:endParaRPr>
          </a:p>
        </p:txBody>
      </p:sp>
      <p:pic>
        <p:nvPicPr>
          <p:cNvPr id="5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39940" name="Picture 4" descr="Por que Van Gogh usava tanto amarelo em suas pinturas, segundo a ciên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4531" y="1543791"/>
            <a:ext cx="3558185" cy="4741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628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979AE6-FB04-471A-8108-A463A23B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                     Diagnóstico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F0CDA48-F067-4B23-A2C1-839F084DE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8081" y="1540189"/>
            <a:ext cx="8915400" cy="3777622"/>
          </a:xfrm>
        </p:spPr>
        <p:txBody>
          <a:bodyPr/>
          <a:lstStyle/>
          <a:p>
            <a:r>
              <a:rPr lang="pt-BR" dirty="0"/>
              <a:t>Os problemas afetivos, cognitivos e comportamentais associados </a:t>
            </a:r>
            <a:r>
              <a:rPr lang="pt-BR" dirty="0" smtClean="0"/>
              <a:t>ao </a:t>
            </a:r>
            <a:r>
              <a:rPr lang="pt-BR" dirty="0"/>
              <a:t>transtorno bipolar geralmente aparecem em ciclo de sintomatologia, </a:t>
            </a:r>
            <a:r>
              <a:rPr lang="pt-BR" dirty="0" smtClean="0"/>
              <a:t>  </a:t>
            </a:r>
            <a:r>
              <a:rPr lang="pt-BR" dirty="0"/>
              <a:t>causando múltiplas interrupções problemáticas na vida e na saúde do sujeito. Assim, TB requer tratamento por toda a vida.</a:t>
            </a:r>
          </a:p>
        </p:txBody>
      </p:sp>
      <p:pic>
        <p:nvPicPr>
          <p:cNvPr id="6" name="Imagem 5" descr="Desenho de personagem de desenho animado&#10;&#10;Descrição gerada automaticamente com confiança média">
            <a:extLst>
              <a:ext uri="{FF2B5EF4-FFF2-40B4-BE49-F238E27FC236}">
                <a16:creationId xmlns="" xmlns:a16="http://schemas.microsoft.com/office/drawing/2014/main" id="{7F055F96-E701-4338-A25C-58CB7FFBC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645" y="2992252"/>
            <a:ext cx="5029450" cy="3241638"/>
          </a:xfrm>
          <a:prstGeom prst="rect">
            <a:avLst/>
          </a:prstGeom>
        </p:spPr>
      </p:pic>
      <p:pic>
        <p:nvPicPr>
          <p:cNvPr id="7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535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7D68682-B844-4F67-8C92-070BB71C7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835" y="624110"/>
            <a:ext cx="8911687" cy="1280890"/>
          </a:xfrm>
        </p:spPr>
        <p:txBody>
          <a:bodyPr/>
          <a:lstStyle/>
          <a:p>
            <a:pPr algn="ctr"/>
            <a:r>
              <a:rPr lang="pt-BR" dirty="0">
                <a:latin typeface="Calibri" pitchFamily="34" charset="0"/>
              </a:rPr>
              <a:t>Considerações sobre o diagnóstico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B9B3F65-90AB-4244-B741-18AC2E9BE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36" y="1581807"/>
            <a:ext cx="10117777" cy="4724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O Manual Diagnóstico e Estatístico de Transtornos Mentais,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5º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edição (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DSM-V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; American </a:t>
            </a:r>
            <a:r>
              <a:rPr lang="pt-BR" sz="2800" dirty="0" err="1">
                <a:solidFill>
                  <a:schemeClr val="tx1"/>
                </a:solidFill>
                <a:latin typeface="Calibri" pitchFamily="34" charset="0"/>
              </a:rPr>
              <a:t>Psychiatric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pt-BR" sz="2800" dirty="0" err="1">
                <a:solidFill>
                  <a:schemeClr val="tx1"/>
                </a:solidFill>
                <a:latin typeface="Calibri" pitchFamily="34" charset="0"/>
              </a:rPr>
              <a:t>Association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, 1994)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serve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de base para a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descrição do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transtorno bipolar e suas sob categorias.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O TB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pode ser interpretado uma mescla de transtorno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afetivo: </a:t>
            </a:r>
            <a:endParaRPr lang="pt-BR" sz="28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Episódio depressivo maior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Episódio maníaco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Episódio misto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Episódio Hipomaníaco </a:t>
            </a:r>
          </a:p>
        </p:txBody>
      </p:sp>
      <p:pic>
        <p:nvPicPr>
          <p:cNvPr id="5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37890" name="Picture 2" descr="DSM-5 - Manual Diagnóstico e Estatístico de Transtornos Mentais - CEPPA-PE"/>
          <p:cNvPicPr>
            <a:picLocks noChangeAspect="1" noChangeArrowheads="1"/>
          </p:cNvPicPr>
          <p:nvPr/>
        </p:nvPicPr>
        <p:blipFill>
          <a:blip r:embed="rId3"/>
          <a:srcRect l="17624" t="1632" r="6778" b="3188"/>
          <a:stretch>
            <a:fillRect/>
          </a:stretch>
        </p:blipFill>
        <p:spPr bwMode="auto">
          <a:xfrm>
            <a:off x="8134597" y="3551222"/>
            <a:ext cx="2244438" cy="2825828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="" xmlns:p14="http://schemas.microsoft.com/office/powerpoint/2010/main" val="12421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92696A-3B06-4540-ACDF-F97D4A441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2897"/>
          </a:xfrm>
        </p:spPr>
        <p:txBody>
          <a:bodyPr/>
          <a:lstStyle/>
          <a:p>
            <a:r>
              <a:rPr lang="pt-BR" dirty="0" smtClean="0">
                <a:latin typeface="Calibri" pitchFamily="34" charset="0"/>
              </a:rPr>
              <a:t>Diagnóstico - Episódio </a:t>
            </a:r>
            <a:r>
              <a:rPr lang="pt-BR" dirty="0">
                <a:latin typeface="Calibri" pitchFamily="34" charset="0"/>
              </a:rPr>
              <a:t>depressivo maior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70401358-A933-45B3-8075-12679C1150EC}"/>
              </a:ext>
            </a:extLst>
          </p:cNvPr>
          <p:cNvSpPr txBox="1"/>
          <p:nvPr/>
        </p:nvSpPr>
        <p:spPr>
          <a:xfrm>
            <a:off x="980228" y="1599067"/>
            <a:ext cx="61805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latin typeface="Calibri" pitchFamily="34" charset="0"/>
              </a:rPr>
              <a:t>As características para um episódio depressivo maior são:</a:t>
            </a:r>
          </a:p>
          <a:p>
            <a:pPr algn="just"/>
            <a:endParaRPr lang="pt-BR" sz="800" dirty="0" smtClean="0">
              <a:latin typeface="Calibri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Calibri" pitchFamily="34" charset="0"/>
              </a:rPr>
              <a:t>Humor deprimido na maior parte do dia, todos os dias, pelo menos por duas semanas</a:t>
            </a:r>
          </a:p>
          <a:p>
            <a:pPr marL="285750" indent="-285750" algn="just"/>
            <a:endParaRPr lang="pt-BR" sz="800" dirty="0" smtClean="0">
              <a:latin typeface="Calibri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Calibri" pitchFamily="34" charset="0"/>
              </a:rPr>
              <a:t>Perda do interesse ou prazer (</a:t>
            </a:r>
            <a:r>
              <a:rPr lang="pt-BR" sz="2400" dirty="0" err="1" smtClean="0">
                <a:latin typeface="Calibri" pitchFamily="34" charset="0"/>
              </a:rPr>
              <a:t>anedonia</a:t>
            </a:r>
            <a:r>
              <a:rPr lang="pt-BR" sz="2400" dirty="0" smtClean="0">
                <a:latin typeface="Calibri" pitchFamily="34" charset="0"/>
              </a:rPr>
              <a:t>) na maior parte do dia, todos os dias,</a:t>
            </a:r>
          </a:p>
          <a:p>
            <a:pPr algn="just"/>
            <a:r>
              <a:rPr lang="pt-BR" sz="2400" dirty="0" smtClean="0">
                <a:latin typeface="Calibri" pitchFamily="34" charset="0"/>
              </a:rPr>
              <a:t>  pelo menos por duas semanas.</a:t>
            </a:r>
          </a:p>
          <a:p>
            <a:pPr algn="just"/>
            <a:endParaRPr lang="pt-BR" sz="800" dirty="0" smtClean="0">
              <a:latin typeface="Calibri" pitchFamily="34" charset="0"/>
            </a:endParaRPr>
          </a:p>
        </p:txBody>
      </p:sp>
      <p:pic>
        <p:nvPicPr>
          <p:cNvPr id="7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36866" name="Picture 2" descr="Você é uma pessoa depressiva? | Quizu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9107" y="1698169"/>
            <a:ext cx="4215795" cy="3161846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1140031" y="5011341"/>
            <a:ext cx="953588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400" dirty="0" smtClean="0">
                <a:solidFill>
                  <a:prstClr val="black"/>
                </a:solidFill>
                <a:latin typeface="Calibri" pitchFamily="34" charset="0"/>
              </a:rPr>
              <a:t>Se esse sintomas estiverem graves para provocar angústia e afetar diretamente</a:t>
            </a:r>
          </a:p>
          <a:p>
            <a:pPr lvl="0" algn="just"/>
            <a:r>
              <a:rPr lang="pt-BR" sz="2400" dirty="0" smtClean="0">
                <a:solidFill>
                  <a:prstClr val="black"/>
                </a:solidFill>
                <a:latin typeface="Calibri" pitchFamily="34" charset="0"/>
              </a:rPr>
              <a:t>aspectos importantes do funcionamento da vida, serão também observados e levados em consideração.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542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92B7B38-7968-4116-9E33-F7E791E3D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itchFamily="34" charset="0"/>
              </a:rPr>
              <a:t>Sintomas Depressivo maior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15BC57D-B8E9-402A-91D3-6F6354333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4412" y="1540188"/>
            <a:ext cx="8915400" cy="555784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Diminuição de energia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Sentimentos de desvalia e culpa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Dificuldades em tomar decisões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Perturbação no sono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Alterações significativas no apetite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Extremos nas atividades psicomotora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Redução marcante da libido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Ideação suicida, com planos ou tentativas de </a:t>
            </a:r>
            <a:r>
              <a:rPr lang="pt-BR" sz="2600" dirty="0" smtClean="0">
                <a:solidFill>
                  <a:schemeClr val="tx1"/>
                </a:solidFill>
                <a:latin typeface="Calibri" pitchFamily="34" charset="0"/>
              </a:rPr>
              <a:t>suicídio.</a:t>
            </a:r>
            <a:endParaRPr lang="pt-BR" sz="26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35842" name="Picture 2" descr="Depressão: o que é, sintomas, como agir - Brasil Esco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1391" y="1714021"/>
            <a:ext cx="4762500" cy="3162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6803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C760C85-4F3E-46ED-972B-9FC308905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latin typeface="Calibri" pitchFamily="34" charset="0"/>
              </a:rPr>
              <a:t>Diagnóstico</a:t>
            </a:r>
            <a:r>
              <a:rPr lang="pt-BR" dirty="0">
                <a:latin typeface="Calibri" pitchFamily="34" charset="0"/>
              </a:rPr>
              <a:t> </a:t>
            </a:r>
            <a:r>
              <a:rPr lang="pt-BR" dirty="0" smtClean="0">
                <a:latin typeface="Calibri" pitchFamily="34" charset="0"/>
              </a:rPr>
              <a:t>- Episódio </a:t>
            </a:r>
            <a:r>
              <a:rPr lang="pt-BR" dirty="0">
                <a:latin typeface="Calibri" pitchFamily="34" charset="0"/>
              </a:rPr>
              <a:t>maníaco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5EF588D1-89BD-458A-8F26-43BEAA6452F1}"/>
              </a:ext>
            </a:extLst>
          </p:cNvPr>
          <p:cNvSpPr txBox="1"/>
          <p:nvPr/>
        </p:nvSpPr>
        <p:spPr>
          <a:xfrm>
            <a:off x="1152248" y="1313294"/>
            <a:ext cx="1059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Calibri" pitchFamily="34" charset="0"/>
              </a:rPr>
              <a:t>Para constituir </a:t>
            </a:r>
            <a:r>
              <a:rPr lang="pt-BR" sz="2400" dirty="0" smtClean="0">
                <a:latin typeface="Calibri" pitchFamily="34" charset="0"/>
              </a:rPr>
              <a:t>episódio </a:t>
            </a:r>
            <a:r>
              <a:rPr lang="pt-BR" sz="2400" dirty="0">
                <a:latin typeface="Calibri" pitchFamily="34" charset="0"/>
              </a:rPr>
              <a:t>maníaco em um </a:t>
            </a:r>
            <a:r>
              <a:rPr lang="pt-BR" sz="2400" dirty="0" smtClean="0">
                <a:latin typeface="Calibri" pitchFamily="34" charset="0"/>
              </a:rPr>
              <a:t>paciente, </a:t>
            </a:r>
            <a:r>
              <a:rPr lang="pt-BR" sz="2400" dirty="0">
                <a:latin typeface="Calibri" pitchFamily="34" charset="0"/>
              </a:rPr>
              <a:t>ele deve </a:t>
            </a:r>
            <a:r>
              <a:rPr lang="pt-BR" sz="2400" dirty="0" smtClean="0">
                <a:latin typeface="Calibri" pitchFamily="34" charset="0"/>
              </a:rPr>
              <a:t>apresentar humor </a:t>
            </a:r>
            <a:r>
              <a:rPr lang="pt-BR" sz="2400" dirty="0">
                <a:latin typeface="Calibri" pitchFamily="34" charset="0"/>
              </a:rPr>
              <a:t>eufórico ou irritável anormal por pelo menos uma semana, </a:t>
            </a:r>
            <a:r>
              <a:rPr lang="pt-BR" sz="2400" dirty="0" smtClean="0">
                <a:latin typeface="Calibri" pitchFamily="34" charset="0"/>
              </a:rPr>
              <a:t>durante a </a:t>
            </a:r>
            <a:r>
              <a:rPr lang="pt-BR" sz="2400" dirty="0">
                <a:latin typeface="Calibri" pitchFamily="34" charset="0"/>
              </a:rPr>
              <a:t>qual tenha demonstrado os seguintes problemas</a:t>
            </a:r>
            <a:r>
              <a:rPr lang="pt-BR" sz="2400" dirty="0" smtClean="0">
                <a:latin typeface="Calibri" pitchFamily="34" charset="0"/>
              </a:rPr>
              <a:t>:</a:t>
            </a:r>
          </a:p>
          <a:p>
            <a:pPr algn="just"/>
            <a:endParaRPr lang="pt-BR" sz="2400" dirty="0">
              <a:latin typeface="Calibri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400" dirty="0">
              <a:latin typeface="Calibri" pitchFamily="34" charset="0"/>
            </a:endParaRPr>
          </a:p>
          <a:p>
            <a:pPr algn="just"/>
            <a:endParaRPr lang="pt-BR" sz="2400" dirty="0">
              <a:latin typeface="Calibri" pitchFamily="34" charset="0"/>
            </a:endParaRP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34818" name="Picture 2" descr="Wann ist World Jump Day? - World Jump Day ist das nächste mal am Mittwoch,  dem 20. Juli 20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9879" y="2780899"/>
            <a:ext cx="4794864" cy="3596149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6329550" y="2790704"/>
            <a:ext cx="560515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Grandiosidade;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Relatos de muito ou pouco sono durante o dia;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Necessidade de falar;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Fuga de </a:t>
            </a:r>
            <a:r>
              <a:rPr lang="pt-BR" sz="2300" dirty="0" err="1" smtClean="0">
                <a:solidFill>
                  <a:prstClr val="black"/>
                </a:solidFill>
                <a:latin typeface="Calibri" pitchFamily="34" charset="0"/>
              </a:rPr>
              <a:t>idéias</a:t>
            </a: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;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Grande desorganização e </a:t>
            </a:r>
            <a:r>
              <a:rPr lang="pt-BR" sz="2300" dirty="0" err="1" smtClean="0">
                <a:solidFill>
                  <a:prstClr val="black"/>
                </a:solidFill>
                <a:latin typeface="Calibri" pitchFamily="34" charset="0"/>
              </a:rPr>
              <a:t>destratibilidade</a:t>
            </a: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Busca por grande estimulação, inclusive comportamentos que o coloque</a:t>
            </a:r>
          </a:p>
          <a:p>
            <a:pPr lvl="0" algn="just"/>
            <a:r>
              <a:rPr lang="pt-BR" sz="2300" dirty="0" smtClean="0">
                <a:solidFill>
                  <a:prstClr val="black"/>
                </a:solidFill>
                <a:latin typeface="Calibri" pitchFamily="34" charset="0"/>
              </a:rPr>
              <a:t> em risco,  embora o mesmo possa negar ou subestimar tal risco.</a:t>
            </a:r>
            <a:endParaRPr lang="pt-BR" sz="2300" dirty="0"/>
          </a:p>
        </p:txBody>
      </p:sp>
    </p:spTree>
    <p:extLst>
      <p:ext uri="{BB962C8B-B14F-4D97-AF65-F5344CB8AC3E}">
        <p14:creationId xmlns="" xmlns:p14="http://schemas.microsoft.com/office/powerpoint/2010/main" val="136808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B230FFDE-BE2D-4524-B390-EC5FBAAAED81}"/>
              </a:ext>
            </a:extLst>
          </p:cNvPr>
          <p:cNvSpPr txBox="1"/>
          <p:nvPr/>
        </p:nvSpPr>
        <p:spPr>
          <a:xfrm>
            <a:off x="1557626" y="1141652"/>
            <a:ext cx="6798098" cy="6236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 smtClean="0">
                <a:latin typeface="Calibri" pitchFamily="34" charset="0"/>
              </a:rPr>
              <a:t>agitação</a:t>
            </a:r>
            <a:endParaRPr lang="en-US" dirty="0">
              <a:latin typeface="Calibri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irritação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envolvimento exacerbado em atividades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redução do sono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diminuição da capacidade de discernimento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compulsão por bebidas, comidas e drogas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relações sexuais com diversos parceiros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pouco ou nenhum controle do temperamento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excessos de gastos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autoestima muito alta, ilusão de si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muita energia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verborragia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 err="1">
                <a:latin typeface="Calibri" pitchFamily="34" charset="0"/>
              </a:rPr>
              <a:t>pensamentos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acelerados</a:t>
            </a:r>
            <a:endParaRPr lang="en-US" dirty="0">
              <a:latin typeface="Calibri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atin typeface="Calibri" pitchFamily="34" charset="0"/>
              </a:rPr>
              <a:t>Os sintomas da fase maníaca podem durar dias ou meses, dependendo da intensidade e do tipo de transtorno, sendo mais comum no bipolar tipo I e II.</a:t>
            </a:r>
            <a:endParaRPr lang="en-US" b="0" i="0" dirty="0">
              <a:effectLst/>
              <a:latin typeface="Calibri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b="0" i="0" dirty="0">
              <a:effectLst/>
              <a:latin typeface="Calibri" pitchFamily="34" charset="0"/>
            </a:endParaRPr>
          </a:p>
        </p:txBody>
      </p:sp>
      <p:pic>
        <p:nvPicPr>
          <p:cNvPr id="6" name="Imagem 5" descr="Foto em preto e branco de homem com a boca aberta&#10;&#10;Descrição gerada automaticamente">
            <a:extLst>
              <a:ext uri="{FF2B5EF4-FFF2-40B4-BE49-F238E27FC236}">
                <a16:creationId xmlns="" xmlns:a16="http://schemas.microsoft.com/office/drawing/2014/main" id="{9EFD2E48-9566-430C-B4A4-D8D0621CE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949" y="1171349"/>
            <a:ext cx="3333149" cy="512792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DC760C85-4F3E-46ED-972B-9FC308905765}"/>
              </a:ext>
            </a:extLst>
          </p:cNvPr>
          <p:cNvSpPr txBox="1">
            <a:spLocks/>
          </p:cNvSpPr>
          <p:nvPr/>
        </p:nvSpPr>
        <p:spPr>
          <a:xfrm>
            <a:off x="2745325" y="335076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Diagnóstico - Episódio maníaco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2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617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76AC158-C626-43D1-B578-23A3A13B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373" y="624110"/>
            <a:ext cx="8911687" cy="715959"/>
          </a:xfrm>
        </p:spPr>
        <p:txBody>
          <a:bodyPr/>
          <a:lstStyle/>
          <a:p>
            <a:pPr algn="just"/>
            <a:r>
              <a:rPr lang="en-US" dirty="0" err="1" smtClean="0">
                <a:solidFill>
                  <a:schemeClr val="tx1"/>
                </a:solidFill>
                <a:latin typeface="Calibri" pitchFamily="34" charset="0"/>
              </a:rPr>
              <a:t>Diagnóstico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 - </a:t>
            </a:r>
            <a:r>
              <a:rPr lang="en-US" dirty="0" err="1" smtClean="0">
                <a:solidFill>
                  <a:schemeClr val="tx1"/>
                </a:solidFill>
                <a:latin typeface="Calibri" pitchFamily="34" charset="0"/>
              </a:rPr>
              <a:t>Episódio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Misto</a:t>
            </a:r>
            <a:endParaRPr lang="pt-BR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8BBBACB-BBD0-487F-85AB-D13822E86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25" y="1418990"/>
            <a:ext cx="10542514" cy="491055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episódios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mistos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referem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-se a sintomas que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satisfazem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os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critérios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tanto para um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episódio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depressivo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maior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um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episódio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maníaco,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menos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semana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interrompendo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forma </a:t>
            </a:r>
            <a:r>
              <a:rPr lang="en-US" sz="2400" dirty="0" err="1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significativa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funcionamento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sujeito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âmbito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profissional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interpessoal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Os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sujeitos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acometidos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episódios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mistos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demonstram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rápida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alternância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humor. </a:t>
            </a:r>
            <a:endParaRPr lang="pt-BR" sz="2400" dirty="0">
              <a:solidFill>
                <a:schemeClr val="tx1"/>
              </a:solidFill>
              <a:effectLst/>
              <a:latin typeface="Calibri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32770" name="Picture 2" descr="A importância da conscientização sobre o Transtorno Bipolar | Mais Terap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3762" y="4488682"/>
            <a:ext cx="3086389" cy="2057593"/>
          </a:xfrm>
          <a:prstGeom prst="rect">
            <a:avLst/>
          </a:prstGeom>
          <a:noFill/>
        </p:spPr>
      </p:pic>
      <p:pic>
        <p:nvPicPr>
          <p:cNvPr id="32772" name="Picture 4" descr="Transtorno Bipolar (TB) – Clínica TDAH Campin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1383" y="4459982"/>
            <a:ext cx="3122015" cy="2081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1129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F756F72-4E9E-403C-BD7E-17FB6EC96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4428"/>
          </a:xfrm>
        </p:spPr>
        <p:txBody>
          <a:bodyPr/>
          <a:lstStyle/>
          <a:p>
            <a:r>
              <a:rPr lang="pt-BR" dirty="0" smtClean="0">
                <a:latin typeface="Calibri" pitchFamily="34" charset="0"/>
              </a:rPr>
              <a:t>Diagnóstico</a:t>
            </a:r>
            <a:r>
              <a:rPr lang="pt-BR" dirty="0">
                <a:latin typeface="Calibri" pitchFamily="34" charset="0"/>
              </a:rPr>
              <a:t> </a:t>
            </a:r>
            <a:r>
              <a:rPr lang="pt-BR" dirty="0" smtClean="0">
                <a:latin typeface="Calibri" pitchFamily="34" charset="0"/>
              </a:rPr>
              <a:t>- Episódio </a:t>
            </a:r>
            <a:r>
              <a:rPr lang="pt-BR" dirty="0">
                <a:latin typeface="Calibri" pitchFamily="34" charset="0"/>
              </a:rPr>
              <a:t>Hipomaníaco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0F588EB1-D569-4FAB-B481-5B04FA775947}"/>
              </a:ext>
            </a:extLst>
          </p:cNvPr>
          <p:cNvSpPr txBox="1"/>
          <p:nvPr/>
        </p:nvSpPr>
        <p:spPr>
          <a:xfrm>
            <a:off x="985275" y="1502301"/>
            <a:ext cx="1069697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Calibri" pitchFamily="34" charset="0"/>
              </a:rPr>
              <a:t>O </a:t>
            </a:r>
            <a:r>
              <a:rPr lang="pt-BR" sz="2400" dirty="0" smtClean="0">
                <a:latin typeface="Calibri" pitchFamily="34" charset="0"/>
              </a:rPr>
              <a:t>episódio hipomaníaco </a:t>
            </a:r>
            <a:r>
              <a:rPr lang="pt-BR" sz="2400" dirty="0">
                <a:latin typeface="Calibri" pitchFamily="34" charset="0"/>
              </a:rPr>
              <a:t>consiste em perturbação do humor </a:t>
            </a:r>
            <a:r>
              <a:rPr lang="pt-BR" sz="2400" dirty="0" smtClean="0">
                <a:latin typeface="Calibri" pitchFamily="34" charset="0"/>
              </a:rPr>
              <a:t>semelhante à </a:t>
            </a:r>
            <a:r>
              <a:rPr lang="pt-BR" sz="2400" dirty="0">
                <a:latin typeface="Calibri" pitchFamily="34" charset="0"/>
              </a:rPr>
              <a:t>síndrome maníaca plena mas com pelo </a:t>
            </a:r>
            <a:r>
              <a:rPr lang="pt-BR" sz="2400" dirty="0" smtClean="0">
                <a:latin typeface="Calibri" pitchFamily="34" charset="0"/>
              </a:rPr>
              <a:t>menos a </a:t>
            </a:r>
            <a:r>
              <a:rPr lang="pt-BR" sz="2400" dirty="0">
                <a:latin typeface="Calibri" pitchFamily="34" charset="0"/>
              </a:rPr>
              <a:t>duração de quatro </a:t>
            </a:r>
            <a:r>
              <a:rPr lang="pt-BR" sz="2400" dirty="0" smtClean="0">
                <a:latin typeface="Calibri" pitchFamily="34" charset="0"/>
              </a:rPr>
              <a:t>dias </a:t>
            </a:r>
            <a:r>
              <a:rPr lang="pt-BR" sz="2400" dirty="0">
                <a:latin typeface="Calibri" pitchFamily="34" charset="0"/>
              </a:rPr>
              <a:t>de intensidade </a:t>
            </a:r>
            <a:r>
              <a:rPr lang="pt-BR" sz="2400" dirty="0" smtClean="0">
                <a:latin typeface="Calibri" pitchFamily="34" charset="0"/>
              </a:rPr>
              <a:t>com </a:t>
            </a:r>
            <a:r>
              <a:rPr lang="pt-BR" sz="2400" dirty="0">
                <a:latin typeface="Calibri" pitchFamily="34" charset="0"/>
              </a:rPr>
              <a:t>interrupção de atividades cotidianas</a:t>
            </a:r>
            <a:r>
              <a:rPr lang="pt-BR" sz="2400" dirty="0" smtClean="0">
                <a:latin typeface="Calibri" pitchFamily="34" charset="0"/>
              </a:rPr>
              <a:t>.</a:t>
            </a:r>
          </a:p>
          <a:p>
            <a:pPr algn="just"/>
            <a:endParaRPr lang="pt-BR" sz="800" dirty="0">
              <a:latin typeface="Calibri" pitchFamily="34" charset="0"/>
            </a:endParaRPr>
          </a:p>
          <a:p>
            <a:pPr algn="just"/>
            <a:r>
              <a:rPr lang="pt-BR" sz="2400" dirty="0" smtClean="0">
                <a:latin typeface="Calibri" pitchFamily="34" charset="0"/>
              </a:rPr>
              <a:t>Entretanto</a:t>
            </a:r>
            <a:r>
              <a:rPr lang="pt-BR" sz="2400" dirty="0">
                <a:latin typeface="Calibri" pitchFamily="34" charset="0"/>
              </a:rPr>
              <a:t>, não </a:t>
            </a:r>
            <a:r>
              <a:rPr lang="pt-BR" sz="2400" dirty="0" smtClean="0">
                <a:latin typeface="Calibri" pitchFamily="34" charset="0"/>
              </a:rPr>
              <a:t>estão presentes </a:t>
            </a:r>
            <a:r>
              <a:rPr lang="pt-BR" sz="2400" dirty="0">
                <a:latin typeface="Calibri" pitchFamily="34" charset="0"/>
              </a:rPr>
              <a:t>sintomas </a:t>
            </a:r>
            <a:r>
              <a:rPr lang="pt-BR" sz="2400" dirty="0" smtClean="0">
                <a:latin typeface="Calibri" pitchFamily="34" charset="0"/>
              </a:rPr>
              <a:t>psicóticos </a:t>
            </a:r>
            <a:r>
              <a:rPr lang="pt-BR" sz="2400" dirty="0">
                <a:latin typeface="Calibri" pitchFamily="34" charset="0"/>
              </a:rPr>
              <a:t>e o estado de </a:t>
            </a:r>
            <a:r>
              <a:rPr lang="pt-BR" sz="2400" dirty="0" smtClean="0">
                <a:latin typeface="Calibri" pitchFamily="34" charset="0"/>
              </a:rPr>
              <a:t>humor </a:t>
            </a:r>
            <a:r>
              <a:rPr lang="pt-BR" sz="2400" dirty="0">
                <a:latin typeface="Calibri" pitchFamily="34" charset="0"/>
              </a:rPr>
              <a:t>do </a:t>
            </a:r>
            <a:r>
              <a:rPr lang="pt-BR" sz="2400" dirty="0" smtClean="0">
                <a:latin typeface="Calibri" pitchFamily="34" charset="0"/>
              </a:rPr>
              <a:t>paciente, </a:t>
            </a:r>
            <a:r>
              <a:rPr lang="pt-BR" sz="2400" dirty="0">
                <a:latin typeface="Calibri" pitchFamily="34" charset="0"/>
              </a:rPr>
              <a:t>embora claramente diferente do normal, não são extremos ou bizarros para causar comprometimento funcional óbvio. </a:t>
            </a:r>
          </a:p>
        </p:txBody>
      </p:sp>
      <p:pic>
        <p:nvPicPr>
          <p:cNvPr id="9" name="Imagem 8" descr="Mão de pessoa&#10;&#10;Descrição gerada automaticamente com confiança média">
            <a:extLst>
              <a:ext uri="{FF2B5EF4-FFF2-40B4-BE49-F238E27FC236}">
                <a16:creationId xmlns="" xmlns:a16="http://schemas.microsoft.com/office/drawing/2014/main" id="{B1D1E3A4-CA31-4728-A895-4EE04A172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156" y="4056996"/>
            <a:ext cx="4681287" cy="2471013"/>
          </a:xfrm>
          <a:prstGeom prst="rect">
            <a:avLst/>
          </a:prstGeom>
        </p:spPr>
      </p:pic>
      <p:pic>
        <p:nvPicPr>
          <p:cNvPr id="8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28647" y="6416336"/>
            <a:ext cx="1116055" cy="394366"/>
          </a:xfrm>
        </p:spPr>
      </p:pic>
    </p:spTree>
    <p:extLst>
      <p:ext uri="{BB962C8B-B14F-4D97-AF65-F5344CB8AC3E}">
        <p14:creationId xmlns="" xmlns:p14="http://schemas.microsoft.com/office/powerpoint/2010/main" val="113289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D48820A-B94E-4C0C-B884-F9725214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304" y="488918"/>
            <a:ext cx="8911687" cy="747130"/>
          </a:xfrm>
        </p:spPr>
        <p:txBody>
          <a:bodyPr/>
          <a:lstStyle/>
          <a:p>
            <a:r>
              <a:rPr lang="pt-BR" dirty="0" smtClean="0">
                <a:latin typeface="Calibri" pitchFamily="34" charset="0"/>
              </a:rPr>
              <a:t>Atenção às </a:t>
            </a:r>
            <a:r>
              <a:rPr lang="pt-BR" dirty="0">
                <a:latin typeface="Calibri" pitchFamily="34" charset="0"/>
              </a:rPr>
              <a:t>Dicas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E3F8C68-101E-427A-BCAA-2705BB678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027" y="1234832"/>
            <a:ext cx="10773671" cy="2719651"/>
          </a:xfrm>
        </p:spPr>
        <p:txBody>
          <a:bodyPr>
            <a:noAutofit/>
          </a:bodyPr>
          <a:lstStyle/>
          <a:p>
            <a:pPr algn="just"/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Fique atento aos sintomas do transtorno bipolar supra citados </a:t>
            </a:r>
            <a:r>
              <a:rPr lang="pt-BR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porém 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 toda oscilação de humor significa que o sujeito sofre desse transtorno.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Ninguém tem o humor estável durante todo o tempo, pois podemos apresentar variações no humor por fatores externos, como trabalho, filhos, estudos, família, trânsito e etc. </a:t>
            </a: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sp>
        <p:nvSpPr>
          <p:cNvPr id="30722" name="AutoShape 2" descr="atençã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724" name="AutoShape 4" descr="atençã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726" name="AutoShape 6" descr="atençã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728" name="AutoShape 8" descr="atençã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730" name="AutoShape 10" descr="atençã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736" name="AutoShape 16" descr="atençã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1056897" y="3075683"/>
            <a:ext cx="7350826" cy="388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t-BR" sz="2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transtorno bipolar é diagnosticado quando os seus sintomas, eufóricos ou depressivos são constantes e progressivos. Além disso, eles permanecem por mais de três semanas.</a:t>
            </a:r>
          </a:p>
          <a:p>
            <a:pPr marL="342900" lvl="0" indent="-342900" algn="just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t-BR" sz="2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indivíduo que apresenta esses sintomas depressivos em evidência deve procurar um médico. Isso porque, em média, 15% das pessoas que apresentam sintomas de transtorno bipolar depressivo cometem suicídio. De acordo com a Associação Brasileira de Psiquiatria.</a:t>
            </a:r>
          </a:p>
          <a:p>
            <a:endParaRPr lang="pt-BR" dirty="0"/>
          </a:p>
        </p:txBody>
      </p:sp>
      <p:pic>
        <p:nvPicPr>
          <p:cNvPr id="30740" name="Picture 20" descr="Atenção População! Recado Vigilância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88634" y="3431969"/>
            <a:ext cx="3168324" cy="2280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5081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6FE6A80-DA39-4913-9C3C-DD5C5E2DB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431" y="596514"/>
            <a:ext cx="5802930" cy="795966"/>
          </a:xfrm>
        </p:spPr>
        <p:txBody>
          <a:bodyPr/>
          <a:lstStyle/>
          <a:p>
            <a:r>
              <a:rPr lang="pt-BR" dirty="0" smtClean="0">
                <a:latin typeface="Calibri" pitchFamily="34" charset="0"/>
              </a:rPr>
              <a:t>Comorbidade </a:t>
            </a:r>
            <a:r>
              <a:rPr lang="pt-BR" dirty="0">
                <a:latin typeface="Calibri" pitchFamily="34" charset="0"/>
              </a:rPr>
              <a:t>no Diagnóstico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C7C84F9A-7386-4375-8B26-745CA9024EE5}"/>
              </a:ext>
            </a:extLst>
          </p:cNvPr>
          <p:cNvSpPr txBox="1"/>
          <p:nvPr/>
        </p:nvSpPr>
        <p:spPr>
          <a:xfrm>
            <a:off x="529357" y="1225688"/>
            <a:ext cx="8032752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100" dirty="0">
                <a:latin typeface="Calibri" pitchFamily="34" charset="0"/>
              </a:rPr>
              <a:t>Iremos fornecer uma pequena amostra das classes gerais </a:t>
            </a:r>
            <a:r>
              <a:rPr lang="pt-BR" sz="2100" dirty="0" smtClean="0">
                <a:latin typeface="Calibri" pitchFamily="34" charset="0"/>
              </a:rPr>
              <a:t>de </a:t>
            </a:r>
            <a:r>
              <a:rPr lang="pt-BR" sz="2100" dirty="0">
                <a:latin typeface="Calibri" pitchFamily="34" charset="0"/>
              </a:rPr>
              <a:t>transtornos diagnosticáveis que geralmente </a:t>
            </a:r>
            <a:r>
              <a:rPr lang="pt-BR" sz="2100" dirty="0" smtClean="0">
                <a:latin typeface="Calibri" pitchFamily="34" charset="0"/>
              </a:rPr>
              <a:t>aparecem em </a:t>
            </a:r>
            <a:r>
              <a:rPr lang="pt-BR" sz="2100" dirty="0">
                <a:latin typeface="Calibri" pitchFamily="34" charset="0"/>
              </a:rPr>
              <a:t>conjunto com TB</a:t>
            </a:r>
            <a:r>
              <a:rPr lang="pt-BR" sz="2100" dirty="0" smtClean="0">
                <a:latin typeface="Calibri" pitchFamily="34" charset="0"/>
              </a:rPr>
              <a:t>.</a:t>
            </a:r>
          </a:p>
          <a:p>
            <a:pPr algn="just"/>
            <a:endParaRPr lang="pt-BR" sz="2100" dirty="0">
              <a:latin typeface="Calibri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100" b="1" dirty="0">
                <a:latin typeface="Calibri" pitchFamily="34" charset="0"/>
              </a:rPr>
              <a:t>Abuso de substância</a:t>
            </a:r>
            <a:r>
              <a:rPr lang="pt-BR" sz="2100" dirty="0">
                <a:latin typeface="Calibri" pitchFamily="34" charset="0"/>
              </a:rPr>
              <a:t>: importante citar que em vez de tentar</a:t>
            </a:r>
          </a:p>
          <a:p>
            <a:pPr algn="just"/>
            <a:r>
              <a:rPr lang="pt-BR" sz="2100" dirty="0">
                <a:latin typeface="Calibri" pitchFamily="34" charset="0"/>
              </a:rPr>
              <a:t>Sedar-se de seus episódios maníacos, alguns paciente bipolares</a:t>
            </a:r>
          </a:p>
          <a:p>
            <a:pPr algn="just"/>
            <a:r>
              <a:rPr lang="pt-BR" sz="2100" dirty="0">
                <a:latin typeface="Calibri" pitchFamily="34" charset="0"/>
              </a:rPr>
              <a:t>Frequentemente usam estimulante com álcool e cocaína.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100" b="1" dirty="0">
                <a:latin typeface="Calibri" pitchFamily="34" charset="0"/>
              </a:rPr>
              <a:t>Transtorno de ansiedade</a:t>
            </a:r>
            <a:r>
              <a:rPr lang="pt-BR" sz="2100" dirty="0">
                <a:latin typeface="Calibri" pitchFamily="34" charset="0"/>
              </a:rPr>
              <a:t>: O TAG geralmente ocorre no contexto do TB.</a:t>
            </a:r>
          </a:p>
          <a:p>
            <a:pPr algn="just"/>
            <a:r>
              <a:rPr lang="pt-BR" sz="2100" dirty="0">
                <a:latin typeface="Calibri" pitchFamily="34" charset="0"/>
              </a:rPr>
              <a:t>No entanto, os sintomas do TAG são comuns em episódios mistos e em </a:t>
            </a:r>
          </a:p>
          <a:p>
            <a:pPr algn="just"/>
            <a:r>
              <a:rPr lang="pt-BR" sz="2100" dirty="0">
                <a:latin typeface="Calibri" pitchFamily="34" charset="0"/>
              </a:rPr>
              <a:t>Combinação com sintomas psicóticos, geralmente naqueles com tendencia a paranoia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100" b="1" dirty="0">
                <a:latin typeface="Calibri" pitchFamily="34" charset="0"/>
              </a:rPr>
              <a:t>Transtorno de personalidade</a:t>
            </a:r>
            <a:r>
              <a:rPr lang="pt-BR" sz="2100" dirty="0">
                <a:latin typeface="Calibri" pitchFamily="34" charset="0"/>
              </a:rPr>
              <a:t>: dados recentes indicam que aproximadamente </a:t>
            </a:r>
          </a:p>
          <a:p>
            <a:pPr algn="just"/>
            <a:r>
              <a:rPr lang="pt-BR" sz="2100" dirty="0">
                <a:latin typeface="Calibri" pitchFamily="34" charset="0"/>
              </a:rPr>
              <a:t>metade dos pacientes com TB também permeia os critérios para transtorno de personalidade,</a:t>
            </a:r>
          </a:p>
          <a:p>
            <a:pPr algn="just"/>
            <a:r>
              <a:rPr lang="pt-BR" sz="2100" dirty="0">
                <a:latin typeface="Calibri" pitchFamily="34" charset="0"/>
              </a:rPr>
              <a:t>Podendo ser extremamente difícil de avaliar, devido os sintomas parecidos entre TB e TPB</a:t>
            </a:r>
          </a:p>
        </p:txBody>
      </p:sp>
      <p:pic>
        <p:nvPicPr>
          <p:cNvPr id="7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</p:spPr>
      </p:pic>
      <p:pic>
        <p:nvPicPr>
          <p:cNvPr id="29698" name="Picture 2" descr="TRANSTORNO BIPOLAR DE HUMOR CONCEITO O transtorno de humor bipolar (TB) é  uma doença crônica e grave caracterizada por alternância de episódios  depressivos, com ou sem sintomas psicóticos, e episódios de hipomania ou  mania, com ou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79187" y="1900039"/>
            <a:ext cx="4812813" cy="3422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4476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4E87520-8A88-405C-BB16-703463EC4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62947"/>
            <a:ext cx="8911687" cy="992459"/>
          </a:xfrm>
        </p:spPr>
        <p:txBody>
          <a:bodyPr/>
          <a:lstStyle/>
          <a:p>
            <a:r>
              <a:rPr lang="pt-BR" dirty="0">
                <a:latin typeface="Calibri" pitchFamily="34" charset="0"/>
              </a:rPr>
              <a:t>Epidemiologia e curso da Doença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289F1584-BE58-40D6-8E57-594945907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076" y="1325261"/>
            <a:ext cx="6629507" cy="5134304"/>
          </a:xfrm>
        </p:spPr>
        <p:txBody>
          <a:bodyPr>
            <a:noAutofit/>
          </a:bodyPr>
          <a:lstStyle/>
          <a:p>
            <a:pPr algn="just"/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 O transtorno bipolar é praticamente distribuído de maneira uniforme entre homens e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mulheres.</a:t>
            </a:r>
          </a:p>
          <a:p>
            <a:pPr algn="just"/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Os dados mostram não haver diferenças avaliadas na prevalência do transtorno bipolar entre os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sexos,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faixa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etária e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cultura. </a:t>
            </a:r>
            <a:endParaRPr lang="pt-BR" sz="22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just"/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O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início do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TB,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em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geral,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ocorre no fim da adolescência ou no começo da vida adulta. </a:t>
            </a:r>
            <a:endParaRPr lang="pt-BR" sz="22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just"/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O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primeiro episódio pode ocorrer mais tarde na vida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adulta,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embora seja menos comum. </a:t>
            </a:r>
            <a:endParaRPr lang="pt-BR" sz="22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just"/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Há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evidências que indicam que a doença pode ser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detectada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nas crianças, em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geral, naquelas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que exibem descontrole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comportamental,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depressão clínica  ou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as que apresentam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transtorno de hiperatividade ou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déficit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de atenção.  </a:t>
            </a: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28676" name="Picture 4" descr="Transtorno bipolar – Wikipédia, a enciclopédia liv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7010" y="1641805"/>
            <a:ext cx="4060655" cy="36545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0283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6EC3B6-4838-47FA-B52D-23C49DC32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222" y="387626"/>
            <a:ext cx="8911687" cy="128089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          Fatores Etiológicos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A6FD1A5-FA3F-40ED-99A5-FE7968E80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683" y="1436914"/>
            <a:ext cx="9919755" cy="2671948"/>
          </a:xfrm>
        </p:spPr>
        <p:txBody>
          <a:bodyPr>
            <a:noAutofit/>
          </a:bodyPr>
          <a:lstStyle/>
          <a:p>
            <a:pPr algn="just"/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As hipóteses sobre as causas do transtorno bipolar são diversas. Entre as mais amplamente citadas  estão uma </a:t>
            </a:r>
            <a:r>
              <a:rPr lang="pt-BR" sz="2600" dirty="0" smtClean="0">
                <a:solidFill>
                  <a:schemeClr val="tx1"/>
                </a:solidFill>
                <a:latin typeface="Calibri" pitchFamily="34" charset="0"/>
              </a:rPr>
              <a:t>predisposição </a:t>
            </a: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genética que gera vulnerabilidade bioquímica, um nível crítico de estresse no cotidiano incluindo conflitos </a:t>
            </a:r>
            <a:r>
              <a:rPr lang="pt-BR" sz="2600" dirty="0" smtClean="0">
                <a:solidFill>
                  <a:schemeClr val="tx1"/>
                </a:solidFill>
                <a:latin typeface="Calibri" pitchFamily="34" charset="0"/>
              </a:rPr>
              <a:t>familiares </a:t>
            </a: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e um  estilo cognitivo com efeitos adversos também irão influenciar na emoção do </a:t>
            </a:r>
            <a:r>
              <a:rPr lang="pt-BR" sz="2600" dirty="0" smtClean="0">
                <a:solidFill>
                  <a:schemeClr val="tx1"/>
                </a:solidFill>
                <a:latin typeface="Calibri" pitchFamily="34" charset="0"/>
              </a:rPr>
              <a:t>individuo </a:t>
            </a:r>
            <a:r>
              <a:rPr lang="pt-BR" sz="2600" dirty="0">
                <a:solidFill>
                  <a:schemeClr val="tx1"/>
                </a:solidFill>
                <a:latin typeface="Calibri" pitchFamily="34" charset="0"/>
              </a:rPr>
              <a:t>em questão.</a:t>
            </a: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27650" name="Picture 2" descr="Telessaúde São Paulo - Unifesp - 30 de março - Dia Mundial do Transtorno  Bipolar"/>
          <p:cNvPicPr>
            <a:picLocks noChangeAspect="1" noChangeArrowheads="1"/>
          </p:cNvPicPr>
          <p:nvPr/>
        </p:nvPicPr>
        <p:blipFill>
          <a:blip r:embed="rId3"/>
          <a:srcRect t="25766" b="17922"/>
          <a:stretch>
            <a:fillRect/>
          </a:stretch>
        </p:blipFill>
        <p:spPr bwMode="auto">
          <a:xfrm>
            <a:off x="3757455" y="3687609"/>
            <a:ext cx="5113411" cy="2879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9513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4DEC97-F5E7-494D-B6AB-1EF12AF6B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  <a:latin typeface="Calibri" pitchFamily="34" charset="0"/>
              </a:rPr>
              <a:t>                  Fatores Hereditários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902F82C5-5D1B-4F85-97ED-0378578A1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448" y="1448722"/>
            <a:ext cx="5891253" cy="5723974"/>
          </a:xfrm>
        </p:spPr>
        <p:txBody>
          <a:bodyPr>
            <a:noAutofit/>
          </a:bodyPr>
          <a:lstStyle/>
          <a:p>
            <a:pPr algn="just"/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Transtorno bipolar tem origem na família. Parentes de pessoas com transtorno bipolar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têm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índices mais altos  em adquirir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TB do que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parentes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daqueles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que não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têm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nenhum transtorno. </a:t>
            </a:r>
            <a:endParaRPr lang="pt-BR" sz="2800" dirty="0" smtClean="0">
              <a:solidFill>
                <a:schemeClr val="tx1"/>
              </a:solidFill>
              <a:latin typeface="Calibri" pitchFamily="34" charset="0"/>
            </a:endParaRPr>
          </a:p>
          <a:p>
            <a:pPr algn="just"/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As 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pessoas com ambos os pais com transtorno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bipolar correm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risco muito mais alto de adquirir o transtorno em si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do que àquelas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com apenas um dos pais com a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doença.</a:t>
            </a:r>
            <a:endParaRPr lang="pt-BR" sz="28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26626" name="Picture 2" descr="Sou portador de transtorno bipolar, qual é a chance de meu filho também  apresentar o transtorno? - Marcia Britto de Macedo Soa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5211" y="2364578"/>
            <a:ext cx="4041173" cy="2694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5854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9A76EF-5B02-41FE-B62B-50D25B5C5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094" y="671611"/>
            <a:ext cx="4116633" cy="64655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Calibri" pitchFamily="34" charset="0"/>
              </a:rPr>
              <a:t>Hipótese Bioquímica</a:t>
            </a:r>
            <a:endParaRPr lang="pt-BR" sz="3200" dirty="0">
              <a:latin typeface="Calibri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362C1A12-B647-4B57-B50C-CE2C4D628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320" y="1368460"/>
            <a:ext cx="10555750" cy="177850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Vários hipóteses neuro químicas foram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estudadas, porém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foi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observada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uma deficiência na  </a:t>
            </a:r>
            <a:r>
              <a:rPr lang="pt-BR" sz="2200" dirty="0" err="1" smtClean="0">
                <a:solidFill>
                  <a:schemeClr val="tx1"/>
                </a:solidFill>
                <a:latin typeface="Calibri" pitchFamily="34" charset="0"/>
              </a:rPr>
              <a:t>noreprinefrina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que já se levantou a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hipótese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de ser a responsável pela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depressão. Essa deficiência também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é responsável pela fase depressiva no TB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25602" name="Picture 2" descr="O que acontece no cérebro de uma pessoa com bipolaridade? - Quo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71170" y="3503221"/>
            <a:ext cx="4075094" cy="2232561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223158" y="2933849"/>
            <a:ext cx="6068291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pt-BR" sz="2200" dirty="0" smtClean="0">
                <a:solidFill>
                  <a:prstClr val="black"/>
                </a:solidFill>
                <a:latin typeface="Calibri" pitchFamily="34" charset="0"/>
              </a:rPr>
              <a:t> A dopamina foi aplicada no estudo da mania, especialmente suas eventuais características psicóticas e nível aumentado da atividade.  A medida que as evidências da eficácia de inibidores da recaptação seletiva  da  </a:t>
            </a:r>
            <a:r>
              <a:rPr lang="pt-BR" sz="2200" dirty="0" err="1" smtClean="0">
                <a:solidFill>
                  <a:prstClr val="black"/>
                </a:solidFill>
                <a:latin typeface="Calibri" pitchFamily="34" charset="0"/>
              </a:rPr>
              <a:t>serotonina</a:t>
            </a:r>
            <a:r>
              <a:rPr lang="pt-BR" sz="2200" dirty="0" smtClean="0">
                <a:solidFill>
                  <a:prstClr val="black"/>
                </a:solidFill>
                <a:latin typeface="Calibri" pitchFamily="34" charset="0"/>
              </a:rPr>
              <a:t> cresceram, maior atenção  foi dada ao papel  da </a:t>
            </a:r>
            <a:r>
              <a:rPr lang="pt-BR" sz="2200" dirty="0" err="1" smtClean="0">
                <a:solidFill>
                  <a:prstClr val="black"/>
                </a:solidFill>
                <a:latin typeface="Calibri" pitchFamily="34" charset="0"/>
              </a:rPr>
              <a:t>serotonina</a:t>
            </a:r>
            <a:r>
              <a:rPr lang="pt-BR" sz="2200" dirty="0" smtClean="0">
                <a:solidFill>
                  <a:prstClr val="black"/>
                </a:solidFill>
                <a:latin typeface="Calibri" pitchFamily="34" charset="0"/>
              </a:rPr>
              <a:t> na depressão maníaca.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4341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E21A77E-4674-4345-BCB5-696A94247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238" y="676309"/>
            <a:ext cx="9806152" cy="748724"/>
          </a:xfrm>
        </p:spPr>
        <p:txBody>
          <a:bodyPr>
            <a:noAutofit/>
          </a:bodyPr>
          <a:lstStyle/>
          <a:p>
            <a:pPr algn="ctr"/>
            <a:r>
              <a:rPr lang="pt-BR" sz="3200" dirty="0">
                <a:latin typeface="Calibri" pitchFamily="34" charset="0"/>
              </a:rPr>
              <a:t>Eventos do Cotidiano de </a:t>
            </a:r>
            <a:r>
              <a:rPr lang="pt-BR" sz="3200" dirty="0" smtClean="0">
                <a:latin typeface="Calibri" pitchFamily="34" charset="0"/>
              </a:rPr>
              <a:t>estresse como desencadeadores</a:t>
            </a:r>
            <a:endParaRPr lang="pt-BR" sz="3200" dirty="0">
              <a:latin typeface="Calibri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195F2046-DB67-4ACA-9B7A-BE516B4BD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343" y="1426411"/>
            <a:ext cx="9912843" cy="37776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É importante que os pacientes bipolares interprete de maneira mais favorável as inevitáveis  mudanças estressantes do cotidiano e do seu ciclo de vida. </a:t>
            </a:r>
            <a:endParaRPr lang="pt-BR" sz="22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Ao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fazer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isso,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eles podem conseguir reduzir as interpretações subjetivas negativas capazes de intensificar  a </a:t>
            </a:r>
            <a:r>
              <a:rPr lang="pt-BR" sz="2200" dirty="0" err="1" smtClean="0">
                <a:solidFill>
                  <a:schemeClr val="tx1"/>
                </a:solidFill>
                <a:latin typeface="Calibri" pitchFamily="34" charset="0"/>
              </a:rPr>
              <a:t>disforia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,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a desesperança  e a capacidade </a:t>
            </a:r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empobrecida </a:t>
            </a:r>
            <a:r>
              <a:rPr lang="pt-BR" sz="2200" dirty="0">
                <a:solidFill>
                  <a:schemeClr val="tx1"/>
                </a:solidFill>
                <a:latin typeface="Calibri" pitchFamily="34" charset="0"/>
              </a:rPr>
              <a:t>em resolver seus problemas e questões.</a:t>
            </a: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24578" name="Picture 2" descr="Três sintomas de transtorno bipolar sobre os quais ninguém quer falar |  ABRATA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3380731" y="4322618"/>
            <a:ext cx="5677134" cy="22902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0645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DE75485-C9E0-4D48-8A9B-2EDF8693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itchFamily="34" charset="0"/>
              </a:rPr>
              <a:t>Indicadores de prognóstico</a:t>
            </a:r>
          </a:p>
        </p:txBody>
      </p:sp>
      <p:pic>
        <p:nvPicPr>
          <p:cNvPr id="5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959039E0-1776-494C-8011-F835CECB0AE1}"/>
              </a:ext>
            </a:extLst>
          </p:cNvPr>
          <p:cNvSpPr txBox="1"/>
          <p:nvPr/>
        </p:nvSpPr>
        <p:spPr>
          <a:xfrm>
            <a:off x="1415142" y="1452749"/>
            <a:ext cx="103295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latin typeface="Calibri" pitchFamily="34" charset="0"/>
              </a:rPr>
              <a:t>Independentemente do estado geral da vida do paciente, </a:t>
            </a:r>
            <a:r>
              <a:rPr lang="pt-BR" sz="2200" dirty="0" smtClean="0">
                <a:latin typeface="Calibri" pitchFamily="34" charset="0"/>
              </a:rPr>
              <a:t>a </a:t>
            </a:r>
            <a:r>
              <a:rPr lang="pt-BR" sz="2200" dirty="0">
                <a:latin typeface="Calibri" pitchFamily="34" charset="0"/>
              </a:rPr>
              <a:t>maioria concordaria </a:t>
            </a:r>
            <a:endParaRPr lang="pt-BR" sz="2200" dirty="0" smtClean="0">
              <a:latin typeface="Calibri" pitchFamily="34" charset="0"/>
            </a:endParaRPr>
          </a:p>
          <a:p>
            <a:pPr algn="just"/>
            <a:r>
              <a:rPr lang="pt-BR" sz="2200" dirty="0" smtClean="0">
                <a:latin typeface="Calibri" pitchFamily="34" charset="0"/>
              </a:rPr>
              <a:t>que um </a:t>
            </a:r>
            <a:r>
              <a:rPr lang="pt-BR" sz="2200" dirty="0">
                <a:latin typeface="Calibri" pitchFamily="34" charset="0"/>
              </a:rPr>
              <a:t>bom prognóstico inclui longos períodos entre as recorrências depressivas ou </a:t>
            </a:r>
            <a:r>
              <a:rPr lang="pt-BR" sz="2200" dirty="0" smtClean="0">
                <a:latin typeface="Calibri" pitchFamily="34" charset="0"/>
              </a:rPr>
              <a:t>maníacas,  </a:t>
            </a:r>
            <a:r>
              <a:rPr lang="pt-BR" sz="2200" dirty="0">
                <a:latin typeface="Calibri" pitchFamily="34" charset="0"/>
              </a:rPr>
              <a:t>episódios mais </a:t>
            </a:r>
            <a:r>
              <a:rPr lang="pt-BR" sz="2200" dirty="0" smtClean="0">
                <a:latin typeface="Calibri" pitchFamily="34" charset="0"/>
              </a:rPr>
              <a:t>curtos e nenhum </a:t>
            </a:r>
            <a:r>
              <a:rPr lang="pt-BR" sz="2200" dirty="0">
                <a:latin typeface="Calibri" pitchFamily="34" charset="0"/>
              </a:rPr>
              <a:t>novo ciclo de estado de humor ou comportamentos mal-adaptativos de qualquer tipo.</a:t>
            </a:r>
          </a:p>
          <a:p>
            <a:pPr algn="just"/>
            <a:endParaRPr lang="pt-BR" sz="2200" dirty="0" smtClean="0">
              <a:latin typeface="Calibri" pitchFamily="34" charset="0"/>
            </a:endParaRPr>
          </a:p>
          <a:p>
            <a:pPr algn="just"/>
            <a:r>
              <a:rPr lang="pt-BR" sz="2200" dirty="0" smtClean="0">
                <a:latin typeface="Calibri" pitchFamily="34" charset="0"/>
              </a:rPr>
              <a:t>    </a:t>
            </a:r>
            <a:endParaRPr lang="pt-BR" sz="2200" dirty="0">
              <a:latin typeface="Calibri" pitchFamily="34" charset="0"/>
            </a:endParaRPr>
          </a:p>
        </p:txBody>
      </p:sp>
      <p:sp>
        <p:nvSpPr>
          <p:cNvPr id="23554" name="AutoShape 2" descr="Veja 7 Sinais de Comportamento Suicida - Informação Para Ajduar | TelaVi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3556" name="Picture 4" descr="Setembro Amarelo: prevenir o suicídio é educ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1140" y="3265718"/>
            <a:ext cx="4788360" cy="2698895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448790" y="2945081"/>
            <a:ext cx="52845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 smtClean="0">
                <a:latin typeface="Calibri" pitchFamily="34" charset="0"/>
              </a:rPr>
              <a:t>Vários fatores pertinentes ao prognóstico foram estudados:</a:t>
            </a:r>
          </a:p>
          <a:p>
            <a:pPr algn="just"/>
            <a:endParaRPr lang="pt-BR" sz="2200" dirty="0" smtClean="0">
              <a:latin typeface="Calibri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Calibri" pitchFamily="34" charset="0"/>
              </a:rPr>
              <a:t>História de episódios anteriores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Calibri" pitchFamily="34" charset="0"/>
              </a:rPr>
              <a:t>Presença ou ausência de sintomas psicóticos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Calibri" pitchFamily="34" charset="0"/>
              </a:rPr>
              <a:t>Envolvimento com álcool ou drogas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Calibri" pitchFamily="34" charset="0"/>
              </a:rPr>
              <a:t>Qualidade dos relacionamentos familiares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Calibri" pitchFamily="34" charset="0"/>
              </a:rPr>
              <a:t>História de tendência suicida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latin typeface="Calibri" pitchFamily="34" charset="0"/>
              </a:rPr>
              <a:t>Capacidade de reconhecer sintomas precursores.     </a:t>
            </a:r>
          </a:p>
          <a:p>
            <a:endParaRPr lang="pt-BR" sz="2200" dirty="0"/>
          </a:p>
        </p:txBody>
      </p:sp>
    </p:spTree>
    <p:extLst>
      <p:ext uri="{BB962C8B-B14F-4D97-AF65-F5344CB8AC3E}">
        <p14:creationId xmlns="" xmlns:p14="http://schemas.microsoft.com/office/powerpoint/2010/main" val="253816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02AB1E66-2F9C-4F8D-A420-0C0CA7392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5171" y="1398627"/>
            <a:ext cx="8915400" cy="682422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Pensamento Psicótico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E6558E63-B02A-4AB4-AE00-6539785C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921883"/>
          </a:xfrm>
        </p:spPr>
        <p:txBody>
          <a:bodyPr/>
          <a:lstStyle/>
          <a:p>
            <a:r>
              <a:rPr lang="pt-BR" dirty="0"/>
              <a:t>          Indicadores de prognóstico  </a:t>
            </a:r>
          </a:p>
        </p:txBody>
      </p:sp>
      <p:pic>
        <p:nvPicPr>
          <p:cNvPr id="8" name="Imagem 7" descr="Rosto de pessoa com olhos verdes&#10;&#10;Descrição gerada automaticamente">
            <a:extLst>
              <a:ext uri="{FF2B5EF4-FFF2-40B4-BE49-F238E27FC236}">
                <a16:creationId xmlns="" xmlns:a16="http://schemas.microsoft.com/office/drawing/2014/main" id="{7FE69EFA-24EB-406E-8BFE-CA553A6A2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813" y="3984377"/>
            <a:ext cx="4549377" cy="230149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E695F4DF-4ECA-40CD-895B-09471F2296C4}"/>
              </a:ext>
            </a:extLst>
          </p:cNvPr>
          <p:cNvSpPr txBox="1"/>
          <p:nvPr/>
        </p:nvSpPr>
        <p:spPr>
          <a:xfrm>
            <a:off x="1648247" y="1754852"/>
            <a:ext cx="998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Calibri" pitchFamily="34" charset="0"/>
              </a:rPr>
              <a:t>A presença de pensamento psicótico durante os episódios de sintomas bipolares indicam um prognóstico mais cauteloso</a:t>
            </a:r>
            <a:r>
              <a:rPr lang="pt-BR" sz="2400" dirty="0" smtClean="0">
                <a:latin typeface="Calibri" pitchFamily="34" charset="0"/>
              </a:rPr>
              <a:t>.</a:t>
            </a:r>
          </a:p>
          <a:p>
            <a:pPr algn="just"/>
            <a:endParaRPr lang="pt-BR" sz="2400" dirty="0">
              <a:latin typeface="Calibri" pitchFamily="34" charset="0"/>
            </a:endParaRPr>
          </a:p>
          <a:p>
            <a:pPr algn="just"/>
            <a:r>
              <a:rPr lang="pt-BR" sz="2400" dirty="0">
                <a:latin typeface="Calibri" pitchFamily="34" charset="0"/>
              </a:rPr>
              <a:t>Essa classe de sintomas tem sido responsável, pelo menos uma parte, pela ocasional confusão diagnóstica entre depressão maníaca e esquizofrenia.</a:t>
            </a:r>
          </a:p>
          <a:p>
            <a:pPr algn="just"/>
            <a:endParaRPr lang="pt-BR" sz="2400" dirty="0" smtClean="0">
              <a:latin typeface="Calibri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623848" y="3903345"/>
            <a:ext cx="47927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400" dirty="0" smtClean="0">
                <a:solidFill>
                  <a:prstClr val="black"/>
                </a:solidFill>
                <a:latin typeface="Calibri" pitchFamily="34" charset="0"/>
              </a:rPr>
              <a:t>Os clínicos podem tratar os sintomas de pensamentos psicóticos no transtorno bipolar pelos meios psicossociais, assim como, por terapia, com base em conversas em transtorno da Esquizofrenia.</a:t>
            </a:r>
          </a:p>
          <a:p>
            <a:endParaRPr lang="pt-BR" dirty="0"/>
          </a:p>
        </p:txBody>
      </p:sp>
      <p:pic>
        <p:nvPicPr>
          <p:cNvPr id="9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163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24A0ED5-0A8E-4350-8ED1-C34855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itchFamily="34" charset="0"/>
              </a:rPr>
              <a:t>            Indicadores de prognóstico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B88FDD1-0519-4C1E-AD78-654D6EC91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588" y="1471448"/>
            <a:ext cx="8915400" cy="609600"/>
          </a:xfrm>
        </p:spPr>
        <p:txBody>
          <a:bodyPr>
            <a:normAutofit/>
          </a:bodyPr>
          <a:lstStyle/>
          <a:p>
            <a:r>
              <a:rPr lang="pt-BR" sz="2200" dirty="0">
                <a:latin typeface="Calibri" pitchFamily="34" charset="0"/>
              </a:rPr>
              <a:t>Álcool e outras Drogas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40D86FB6-AC88-447A-B7F6-E44B60BB07AB}"/>
              </a:ext>
            </a:extLst>
          </p:cNvPr>
          <p:cNvSpPr txBox="1"/>
          <p:nvPr/>
        </p:nvSpPr>
        <p:spPr>
          <a:xfrm>
            <a:off x="1064752" y="2076155"/>
            <a:ext cx="66660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latin typeface="Calibri" pitchFamily="34" charset="0"/>
              </a:rPr>
              <a:t>Um paciente Bipolar desintoxicado e sóbrio tem melhores chances de responder bem o tratamento do que um </a:t>
            </a:r>
            <a:r>
              <a:rPr lang="pt-BR" sz="2200" dirty="0" smtClean="0">
                <a:latin typeface="Calibri" pitchFamily="34" charset="0"/>
              </a:rPr>
              <a:t>paciente que </a:t>
            </a:r>
            <a:r>
              <a:rPr lang="pt-BR" sz="2200" dirty="0">
                <a:latin typeface="Calibri" pitchFamily="34" charset="0"/>
              </a:rPr>
              <a:t>faça uso de álcool e outras drogas.</a:t>
            </a:r>
          </a:p>
          <a:p>
            <a:pPr algn="just"/>
            <a:endParaRPr lang="pt-BR" sz="2200" dirty="0" smtClean="0">
              <a:latin typeface="Calibri" pitchFamily="34" charset="0"/>
            </a:endParaRPr>
          </a:p>
          <a:p>
            <a:pPr algn="just"/>
            <a:r>
              <a:rPr lang="pt-BR" sz="2200" dirty="0" smtClean="0">
                <a:latin typeface="Calibri" pitchFamily="34" charset="0"/>
              </a:rPr>
              <a:t>Há </a:t>
            </a:r>
            <a:r>
              <a:rPr lang="pt-BR" sz="2200" dirty="0">
                <a:latin typeface="Calibri" pitchFamily="34" charset="0"/>
              </a:rPr>
              <a:t>um alto índice de comorbidade entre depressão maníaca e abuso de álcool e outras </a:t>
            </a:r>
            <a:r>
              <a:rPr lang="pt-BR" sz="2200" dirty="0" smtClean="0">
                <a:latin typeface="Calibri" pitchFamily="34" charset="0"/>
              </a:rPr>
              <a:t>substâncias, pois esta é </a:t>
            </a:r>
            <a:r>
              <a:rPr lang="pt-BR" sz="2200" dirty="0">
                <a:latin typeface="Calibri" pitchFamily="34" charset="0"/>
              </a:rPr>
              <a:t>uma interação altamente prejudicial, já que seria um desafio tratar qualquer um dos problemas de maneira eficaz isoladamente.</a:t>
            </a:r>
          </a:p>
          <a:p>
            <a:pPr algn="just"/>
            <a:endParaRPr lang="pt-BR" sz="2200" dirty="0" smtClean="0">
              <a:latin typeface="Calibri" pitchFamily="34" charset="0"/>
            </a:endParaRPr>
          </a:p>
          <a:p>
            <a:pPr algn="just"/>
            <a:r>
              <a:rPr lang="pt-BR" sz="2200" dirty="0" smtClean="0">
                <a:latin typeface="Calibri" pitchFamily="34" charset="0"/>
              </a:rPr>
              <a:t>O </a:t>
            </a:r>
            <a:r>
              <a:rPr lang="pt-BR" sz="2200" dirty="0">
                <a:latin typeface="Calibri" pitchFamily="34" charset="0"/>
              </a:rPr>
              <a:t>uso de álcool e outras drogas interferem na farmacoterapia.</a:t>
            </a:r>
          </a:p>
        </p:txBody>
      </p:sp>
      <p:pic>
        <p:nvPicPr>
          <p:cNvPr id="21506" name="Picture 2" descr="Alcoólicos Anônimos | Artigo | Drauzio Varel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67924" y="4196707"/>
            <a:ext cx="3862552" cy="2156592"/>
          </a:xfrm>
          <a:prstGeom prst="rect">
            <a:avLst/>
          </a:prstGeom>
          <a:noFill/>
        </p:spPr>
      </p:pic>
      <p:pic>
        <p:nvPicPr>
          <p:cNvPr id="21508" name="Picture 4" descr="O que é transtorno Bipolar? | CliqueFarma"/>
          <p:cNvPicPr>
            <a:picLocks noChangeAspect="1" noChangeArrowheads="1"/>
          </p:cNvPicPr>
          <p:nvPr/>
        </p:nvPicPr>
        <p:blipFill>
          <a:blip r:embed="rId3"/>
          <a:srcRect b="4622"/>
          <a:stretch>
            <a:fillRect/>
          </a:stretch>
        </p:blipFill>
        <p:spPr bwMode="auto">
          <a:xfrm>
            <a:off x="7970060" y="1686297"/>
            <a:ext cx="3869639" cy="2464374"/>
          </a:xfrm>
          <a:prstGeom prst="rect">
            <a:avLst/>
          </a:prstGeom>
          <a:noFill/>
        </p:spPr>
      </p:pic>
      <p:pic>
        <p:nvPicPr>
          <p:cNvPr id="7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299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A0EEB7-0EFC-43BB-9F91-17ED58B6E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7213227" cy="715959"/>
          </a:xfrm>
        </p:spPr>
        <p:txBody>
          <a:bodyPr/>
          <a:lstStyle/>
          <a:p>
            <a:r>
              <a:rPr lang="pt-BR" dirty="0">
                <a:latin typeface="Calibri" pitchFamily="34" charset="0"/>
              </a:rPr>
              <a:t>           Indicadores de prognóstico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EC898C24-7752-4D35-B295-E857CBF48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74" y="1301100"/>
            <a:ext cx="10572319" cy="408947"/>
          </a:xfrm>
        </p:spPr>
        <p:txBody>
          <a:bodyPr>
            <a:noAutofit/>
          </a:bodyPr>
          <a:lstStyle/>
          <a:p>
            <a:r>
              <a:rPr lang="pt-BR" sz="2200" dirty="0" smtClean="0">
                <a:solidFill>
                  <a:schemeClr val="tx1"/>
                </a:solidFill>
                <a:latin typeface="Calibri" pitchFamily="34" charset="0"/>
              </a:rPr>
              <a:t>Qualidade nos relacionamentos social e familiar</a:t>
            </a:r>
          </a:p>
          <a:p>
            <a:pPr algn="just">
              <a:buNone/>
            </a:pPr>
            <a:r>
              <a:rPr lang="pt-BR" sz="2200" dirty="0" smtClean="0">
                <a:latin typeface="Calibri" pitchFamily="34" charset="0"/>
              </a:rPr>
              <a:t> </a:t>
            </a:r>
          </a:p>
          <a:p>
            <a:pPr>
              <a:buNone/>
            </a:pPr>
            <a:endParaRPr lang="pt-BR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1693DB38-5A2E-46F6-AF54-26953D6F2EB8}"/>
              </a:ext>
            </a:extLst>
          </p:cNvPr>
          <p:cNvSpPr txBox="1"/>
          <p:nvPr/>
        </p:nvSpPr>
        <p:spPr>
          <a:xfrm>
            <a:off x="1121003" y="2045030"/>
            <a:ext cx="614669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400" dirty="0" smtClean="0">
              <a:latin typeface="Calibri" pitchFamily="34" charset="0"/>
            </a:endParaRPr>
          </a:p>
          <a:p>
            <a:pPr algn="just"/>
            <a:r>
              <a:rPr lang="pt-BR" sz="2200" dirty="0" smtClean="0">
                <a:latin typeface="Calibri" pitchFamily="34" charset="0"/>
              </a:rPr>
              <a:t>A </a:t>
            </a:r>
            <a:r>
              <a:rPr lang="pt-BR" sz="2200" dirty="0">
                <a:latin typeface="Calibri" pitchFamily="34" charset="0"/>
              </a:rPr>
              <a:t>recaída ocorre </a:t>
            </a:r>
            <a:r>
              <a:rPr lang="pt-BR" sz="2200" dirty="0" smtClean="0">
                <a:latin typeface="Calibri" pitchFamily="34" charset="0"/>
              </a:rPr>
              <a:t>mais </a:t>
            </a:r>
            <a:r>
              <a:rPr lang="pt-BR" sz="2200" dirty="0">
                <a:latin typeface="Calibri" pitchFamily="34" charset="0"/>
              </a:rPr>
              <a:t>frequentemente </a:t>
            </a:r>
            <a:r>
              <a:rPr lang="pt-BR" sz="2200" dirty="0" smtClean="0">
                <a:latin typeface="Calibri" pitchFamily="34" charset="0"/>
              </a:rPr>
              <a:t>e a </a:t>
            </a:r>
            <a:r>
              <a:rPr lang="pt-BR" sz="2200" dirty="0">
                <a:latin typeface="Calibri" pitchFamily="34" charset="0"/>
              </a:rPr>
              <a:t>adaptação social </a:t>
            </a:r>
            <a:r>
              <a:rPr lang="pt-BR" sz="2200" dirty="0" smtClean="0">
                <a:latin typeface="Calibri" pitchFamily="34" charset="0"/>
              </a:rPr>
              <a:t>são piores </a:t>
            </a:r>
            <a:r>
              <a:rPr lang="pt-BR" sz="2200" dirty="0">
                <a:latin typeface="Calibri" pitchFamily="34" charset="0"/>
              </a:rPr>
              <a:t>quando o paciente </a:t>
            </a:r>
            <a:r>
              <a:rPr lang="pt-BR" sz="2200" dirty="0" smtClean="0">
                <a:latin typeface="Calibri" pitchFamily="34" charset="0"/>
              </a:rPr>
              <a:t>bipolar, regularmente, é exposto </a:t>
            </a:r>
            <a:r>
              <a:rPr lang="pt-BR" sz="2200" dirty="0">
                <a:latin typeface="Calibri" pitchFamily="34" charset="0"/>
              </a:rPr>
              <a:t>ao ambiente familiar hostil</a:t>
            </a:r>
            <a:r>
              <a:rPr lang="pt-BR" sz="2200" dirty="0" smtClean="0">
                <a:latin typeface="Calibri" pitchFamily="34" charset="0"/>
              </a:rPr>
              <a:t>.</a:t>
            </a:r>
          </a:p>
          <a:p>
            <a:pPr algn="just"/>
            <a:endParaRPr lang="pt-BR" sz="800" dirty="0">
              <a:latin typeface="Calibri" pitchFamily="34" charset="0"/>
            </a:endParaRPr>
          </a:p>
          <a:p>
            <a:pPr algn="just"/>
            <a:r>
              <a:rPr lang="pt-BR" sz="2200" dirty="0">
                <a:latin typeface="Calibri" pitchFamily="34" charset="0"/>
              </a:rPr>
              <a:t>Ao mesmo tempo, </a:t>
            </a:r>
            <a:r>
              <a:rPr lang="pt-BR" sz="2200" dirty="0" smtClean="0">
                <a:latin typeface="Calibri" pitchFamily="34" charset="0"/>
              </a:rPr>
              <a:t>é </a:t>
            </a:r>
            <a:r>
              <a:rPr lang="pt-BR" sz="2200" dirty="0">
                <a:latin typeface="Calibri" pitchFamily="34" charset="0"/>
              </a:rPr>
              <a:t>preciso lembrar que a existência de TB na família tem um impacto significativo de como todos os membros irão interagir</a:t>
            </a:r>
            <a:r>
              <a:rPr lang="pt-BR" sz="2200" dirty="0" smtClean="0">
                <a:latin typeface="Calibri" pitchFamily="34" charset="0"/>
              </a:rPr>
              <a:t>.</a:t>
            </a:r>
          </a:p>
          <a:p>
            <a:pPr algn="just"/>
            <a:endParaRPr lang="pt-BR" sz="800" dirty="0">
              <a:latin typeface="Calibri" pitchFamily="34" charset="0"/>
            </a:endParaRPr>
          </a:p>
          <a:p>
            <a:pPr algn="just"/>
            <a:r>
              <a:rPr lang="pt-BR" sz="2200" dirty="0" smtClean="0">
                <a:latin typeface="Calibri" pitchFamily="34" charset="0"/>
              </a:rPr>
              <a:t>É </a:t>
            </a:r>
            <a:r>
              <a:rPr lang="pt-BR" sz="2200" dirty="0">
                <a:latin typeface="Calibri" pitchFamily="34" charset="0"/>
              </a:rPr>
              <a:t>muito importante o bem estar ao longo prazo de tais pacientes na rede de apoio </a:t>
            </a:r>
            <a:r>
              <a:rPr lang="pt-BR" sz="2200" dirty="0" smtClean="0">
                <a:latin typeface="Calibri" pitchFamily="34" charset="0"/>
              </a:rPr>
              <a:t>social. Os </a:t>
            </a:r>
            <a:r>
              <a:rPr lang="pt-BR" sz="2200" dirty="0">
                <a:latin typeface="Calibri" pitchFamily="34" charset="0"/>
              </a:rPr>
              <a:t>que vivem em isolamento podem estar </a:t>
            </a:r>
            <a:r>
              <a:rPr lang="pt-BR" sz="2200" dirty="0" smtClean="0">
                <a:latin typeface="Calibri" pitchFamily="34" charset="0"/>
              </a:rPr>
              <a:t>mais </a:t>
            </a:r>
            <a:r>
              <a:rPr lang="pt-BR" sz="2200" dirty="0">
                <a:latin typeface="Calibri" pitchFamily="34" charset="0"/>
              </a:rPr>
              <a:t>propensos </a:t>
            </a:r>
            <a:r>
              <a:rPr lang="pt-BR" sz="2200" dirty="0" smtClean="0">
                <a:latin typeface="Calibri" pitchFamily="34" charset="0"/>
              </a:rPr>
              <a:t>às  tendências </a:t>
            </a:r>
            <a:r>
              <a:rPr lang="pt-BR" sz="2200" dirty="0">
                <a:latin typeface="Calibri" pitchFamily="34" charset="0"/>
              </a:rPr>
              <a:t>suicidas. </a:t>
            </a:r>
          </a:p>
        </p:txBody>
      </p:sp>
      <p:pic>
        <p:nvPicPr>
          <p:cNvPr id="6" name="Espaço Reservado para Conteúdo 4" descr="Texto&#10;&#10;Descrição gerada automaticamente com confiança baixa">
            <a:extLst>
              <a:ext uri="{FF2B5EF4-FFF2-40B4-BE49-F238E27FC236}">
                <a16:creationId xmlns="" xmlns:a16="http://schemas.microsoft.com/office/drawing/2014/main" id="{80F33F8E-6278-4588-9AB8-144CD61C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647" y="6416336"/>
            <a:ext cx="1116055" cy="394366"/>
          </a:xfrm>
          <a:prstGeom prst="rect">
            <a:avLst/>
          </a:prstGeom>
        </p:spPr>
      </p:pic>
      <p:pic>
        <p:nvPicPr>
          <p:cNvPr id="20482" name="Picture 2" descr="Relações familiares: administrar conflitos e terapia familiar - Psicólogo e  Terapia"/>
          <p:cNvPicPr>
            <a:picLocks noChangeAspect="1" noChangeArrowheads="1"/>
          </p:cNvPicPr>
          <p:nvPr/>
        </p:nvPicPr>
        <p:blipFill>
          <a:blip r:embed="rId3"/>
          <a:srcRect l="9860" r="3699"/>
          <a:stretch>
            <a:fillRect/>
          </a:stretch>
        </p:blipFill>
        <p:spPr bwMode="auto">
          <a:xfrm>
            <a:off x="7410202" y="2933207"/>
            <a:ext cx="4239490" cy="3269639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128158" y="1721930"/>
            <a:ext cx="10485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>
                <a:latin typeface="Calibri" pitchFamily="34" charset="0"/>
              </a:rPr>
              <a:t>A qualidade dos relacionamentos com parentes próximos demonstra valor preditivo do curso do tratamento bipolar.</a:t>
            </a:r>
            <a:endParaRPr lang="pt-BR" sz="2200" dirty="0"/>
          </a:p>
        </p:txBody>
      </p:sp>
    </p:spTree>
    <p:extLst>
      <p:ext uri="{BB962C8B-B14F-4D97-AF65-F5344CB8AC3E}">
        <p14:creationId xmlns="" xmlns:p14="http://schemas.microsoft.com/office/powerpoint/2010/main" val="135657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51945" y="712519"/>
            <a:ext cx="5179476" cy="1068780"/>
          </a:xfrm>
        </p:spPr>
        <p:txBody>
          <a:bodyPr>
            <a:noAutofit/>
          </a:bodyPr>
          <a:lstStyle/>
          <a:p>
            <a:r>
              <a:rPr lang="pt-BR" b="1" dirty="0" smtClean="0">
                <a:latin typeface="Calibri" pitchFamily="34" charset="0"/>
              </a:rPr>
              <a:t>Referências bibliográficas:</a:t>
            </a:r>
            <a:br>
              <a:rPr lang="pt-BR" b="1" dirty="0" smtClean="0">
                <a:latin typeface="Calibri" pitchFamily="34" charset="0"/>
              </a:rPr>
            </a:br>
            <a:r>
              <a:rPr lang="pt-BR" dirty="0" smtClean="0">
                <a:latin typeface="Calibri" pitchFamily="34" charset="0"/>
              </a:rPr>
              <a:t/>
            </a:r>
            <a:br>
              <a:rPr lang="pt-BR" dirty="0" smtClean="0">
                <a:latin typeface="Calibri" pitchFamily="34" charset="0"/>
              </a:rPr>
            </a:br>
            <a:r>
              <a:rPr lang="pt-BR" dirty="0" smtClean="0">
                <a:latin typeface="Calibri" pitchFamily="34" charset="0"/>
              </a:rPr>
              <a:t/>
            </a:r>
            <a:br>
              <a:rPr lang="pt-BR" dirty="0" smtClean="0">
                <a:latin typeface="Calibri" pitchFamily="34" charset="0"/>
              </a:rPr>
            </a:br>
            <a:endParaRPr lang="pt-BR" dirty="0">
              <a:latin typeface="Calibri" pitchFamily="34" charset="0"/>
            </a:endParaRPr>
          </a:p>
        </p:txBody>
      </p:sp>
      <p:sp>
        <p:nvSpPr>
          <p:cNvPr id="4" name="CaixaDeTexto 4">
            <a:extLst>
              <a:ext uri="{FF2B5EF4-FFF2-40B4-BE49-F238E27FC236}">
                <a16:creationId xmlns:a16="http://schemas.microsoft.com/office/drawing/2014/main" xmlns="" id="{1FFC0082-58F5-4CD9-8693-72C6D8679D08}"/>
              </a:ext>
            </a:extLst>
          </p:cNvPr>
          <p:cNvSpPr txBox="1"/>
          <p:nvPr/>
        </p:nvSpPr>
        <p:spPr>
          <a:xfrm>
            <a:off x="1907628" y="1911927"/>
            <a:ext cx="9569669" cy="113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000" b="1" dirty="0" smtClean="0">
                <a:latin typeface="Calibri" pitchFamily="34" charset="0"/>
              </a:rPr>
              <a:t>CID- </a:t>
            </a:r>
            <a:r>
              <a:rPr lang="en-US" sz="2000" b="1" dirty="0">
                <a:latin typeface="Calibri" pitchFamily="34" charset="0"/>
              </a:rPr>
              <a:t>10 </a:t>
            </a:r>
            <a:r>
              <a:rPr lang="en-US" sz="2000" b="1" dirty="0" err="1">
                <a:latin typeface="Calibri" pitchFamily="34" charset="0"/>
              </a:rPr>
              <a:t>Classificação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Estatística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Internacional</a:t>
            </a:r>
            <a:r>
              <a:rPr lang="en-US" sz="2000" b="1" dirty="0">
                <a:latin typeface="Calibri" pitchFamily="34" charset="0"/>
              </a:rPr>
              <a:t> de </a:t>
            </a:r>
            <a:r>
              <a:rPr lang="en-US" sz="2000" b="1" dirty="0" err="1">
                <a:latin typeface="Calibri" pitchFamily="34" charset="0"/>
              </a:rPr>
              <a:t>Doenças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smtClean="0">
                <a:latin typeface="Calibri" pitchFamily="34" charset="0"/>
              </a:rPr>
              <a:t> e </a:t>
            </a:r>
            <a:r>
              <a:rPr lang="en-US" sz="2000" b="1" dirty="0" err="1">
                <a:latin typeface="Calibri" pitchFamily="34" charset="0"/>
              </a:rPr>
              <a:t>Problemas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Relacionados</a:t>
            </a:r>
            <a:r>
              <a:rPr lang="en-US" sz="2000" b="1" dirty="0">
                <a:latin typeface="Calibri" pitchFamily="34" charset="0"/>
              </a:rPr>
              <a:t> à </a:t>
            </a:r>
            <a:r>
              <a:rPr lang="en-US" sz="2000" b="1" dirty="0" err="1">
                <a:latin typeface="Calibri" pitchFamily="34" charset="0"/>
              </a:rPr>
              <a:t>Saúde</a:t>
            </a:r>
            <a:r>
              <a:rPr lang="en-US" sz="2000" b="1" dirty="0">
                <a:latin typeface="Calibri" pitchFamily="34" charset="0"/>
              </a:rPr>
              <a:t>. </a:t>
            </a:r>
            <a:r>
              <a:rPr lang="en-US" sz="2000" b="1" dirty="0" smtClean="0">
                <a:latin typeface="Calibri" pitchFamily="34" charset="0"/>
              </a:rPr>
              <a:t> 10ª </a:t>
            </a:r>
            <a:r>
              <a:rPr lang="en-US" sz="2000" b="1" dirty="0">
                <a:latin typeface="Calibri" pitchFamily="34" charset="0"/>
              </a:rPr>
              <a:t>rev. São Paulo: </a:t>
            </a:r>
            <a:r>
              <a:rPr lang="en-US" sz="2000" b="1" dirty="0" err="1">
                <a:latin typeface="Calibri" pitchFamily="34" charset="0"/>
              </a:rPr>
              <a:t>Universidade</a:t>
            </a:r>
            <a:r>
              <a:rPr lang="en-US" sz="2000" b="1" dirty="0">
                <a:latin typeface="Calibri" pitchFamily="34" charset="0"/>
              </a:rPr>
              <a:t> de São Paulo; 1997</a:t>
            </a:r>
            <a:r>
              <a:rPr lang="en-US" sz="2000" b="1" dirty="0" smtClean="0">
                <a:latin typeface="Calibri" pitchFamily="34" charset="0"/>
              </a:rPr>
              <a:t>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sz="2000" b="1" dirty="0" smtClean="0">
              <a:latin typeface="Calibri" pitchFamily="34" charset="0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pt-BR" sz="2000" dirty="0" smtClean="0">
                <a:latin typeface="Calibri" pitchFamily="34" charset="0"/>
              </a:rPr>
              <a:t> </a:t>
            </a:r>
            <a:r>
              <a:rPr lang="pt-BR" sz="2000" b="1" dirty="0" smtClean="0">
                <a:latin typeface="Calibri" pitchFamily="34" charset="0"/>
              </a:rPr>
              <a:t>Manual de psiquiatria/organizadores Thiago Marques Fidalgo, </a:t>
            </a:r>
            <a:r>
              <a:rPr lang="pt-BR" sz="2000" b="1" dirty="0" err="1" smtClean="0">
                <a:latin typeface="Calibri" pitchFamily="34" charset="0"/>
              </a:rPr>
              <a:t>Dartiu</a:t>
            </a:r>
            <a:r>
              <a:rPr lang="pt-BR" sz="2000" b="1" dirty="0" smtClean="0">
                <a:latin typeface="Calibri" pitchFamily="34" charset="0"/>
              </a:rPr>
              <a:t> Xavier da Silveira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pt-BR" sz="2000" b="1" dirty="0" smtClean="0">
                <a:latin typeface="Calibri" pitchFamily="34" charset="0"/>
              </a:rPr>
              <a:t>-São Paulo: Roca, 2014 (Manuel do Residente / UNIFESP)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endParaRPr lang="pt-BR" sz="2000" b="1" dirty="0" smtClean="0">
              <a:latin typeface="Calibri" pitchFamily="34" charset="0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pt-BR" sz="2000" b="1" dirty="0" smtClean="0">
                <a:latin typeface="Calibri" pitchFamily="34" charset="0"/>
              </a:rPr>
              <a:t> Manual psicopatologia 5º edição Elie </a:t>
            </a:r>
            <a:r>
              <a:rPr lang="pt-BR" sz="2000" b="1" dirty="0" err="1" smtClean="0">
                <a:latin typeface="Calibri" pitchFamily="34" charset="0"/>
              </a:rPr>
              <a:t>Cheniaux</a:t>
            </a:r>
            <a:r>
              <a:rPr lang="pt-BR" sz="2000" b="1" dirty="0" smtClean="0">
                <a:latin typeface="Calibri" pitchFamily="34" charset="0"/>
              </a:rPr>
              <a:t> – 2018 Rio de Janeiro: Editora Guanabara </a:t>
            </a:r>
            <a:r>
              <a:rPr lang="pt-BR" sz="2000" b="1" dirty="0" err="1" smtClean="0">
                <a:latin typeface="Calibri" pitchFamily="34" charset="0"/>
              </a:rPr>
              <a:t>Koogan</a:t>
            </a:r>
            <a:endParaRPr lang="pt-BR" sz="2000" b="1" dirty="0" smtClean="0">
              <a:latin typeface="Calibri" pitchFamily="34" charset="0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sz="2000" b="1" dirty="0" smtClean="0">
              <a:latin typeface="Calibri" pitchFamily="34" charset="0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sz="2000" dirty="0">
              <a:latin typeface="Calibri" pitchFamily="34" charset="0"/>
            </a:endParaRPr>
          </a:p>
        </p:txBody>
      </p:sp>
      <p:sp>
        <p:nvSpPr>
          <p:cNvPr id="8" name="CaixaDeTexto 4">
            <a:extLst>
              <a:ext uri="{FF2B5EF4-FFF2-40B4-BE49-F238E27FC236}">
                <a16:creationId xmlns:a16="http://schemas.microsoft.com/office/drawing/2014/main" xmlns="" id="{1FFC0082-58F5-4CD9-8693-72C6D8679D08}"/>
              </a:ext>
            </a:extLst>
          </p:cNvPr>
          <p:cNvSpPr txBox="1"/>
          <p:nvPr/>
        </p:nvSpPr>
        <p:spPr>
          <a:xfrm>
            <a:off x="1918134" y="3319558"/>
            <a:ext cx="9569669" cy="3459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70000"/>
                  <a:lumMod val="104000"/>
                  <a:tint val="66000"/>
                  <a:satMod val="160000"/>
                </a:schemeClr>
              </a:gs>
              <a:gs pos="50000">
                <a:schemeClr val="accent6">
                  <a:tint val="70000"/>
                  <a:lumMod val="104000"/>
                  <a:tint val="44500"/>
                  <a:satMod val="160000"/>
                </a:schemeClr>
              </a:gs>
              <a:gs pos="100000">
                <a:schemeClr val="accent6">
                  <a:tint val="70000"/>
                  <a:lumMod val="104000"/>
                  <a:tint val="23500"/>
                  <a:satMod val="160000"/>
                </a:schemeClr>
              </a:gs>
            </a:gsLst>
            <a:lin ang="13500000" scaled="1"/>
            <a:tileRect/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958111" y="1484784"/>
            <a:ext cx="4447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 smtClean="0">
                <a:solidFill>
                  <a:srgbClr val="FF0000"/>
                </a:solidFill>
                <a:latin typeface="Lucida Calligraphy" pitchFamily="66" charset="0"/>
              </a:rPr>
              <a:t>Obrigado</a:t>
            </a:r>
            <a:r>
              <a:rPr lang="pt-BR" sz="5800" dirty="0" smtClean="0">
                <a:solidFill>
                  <a:srgbClr val="FF0000"/>
                </a:solidFill>
                <a:latin typeface="Lucida Calligraphy" pitchFamily="66" charset="0"/>
              </a:rPr>
              <a:t> !</a:t>
            </a:r>
            <a:endParaRPr lang="pt-BR" sz="5800" dirty="0">
              <a:solidFill>
                <a:srgbClr val="FF0000"/>
              </a:solidFill>
              <a:latin typeface="Lucida Calligraphy" pitchFamily="66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764317" y="2699230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000000"/>
                </a:solidFill>
                <a:latin typeface="Calibri" pitchFamily="34" charset="0"/>
              </a:rPr>
              <a:t>WWW.CLINICAJORGEJABER.COM.BR</a:t>
            </a:r>
            <a:endParaRPr lang="pt-BR" sz="24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5029681" y="5049208"/>
            <a:ext cx="2428892" cy="756056"/>
            <a:chOff x="3500430" y="4690855"/>
            <a:chExt cx="2428892" cy="756056"/>
          </a:xfrm>
        </p:grpSpPr>
        <p:grpSp>
          <p:nvGrpSpPr>
            <p:cNvPr id="9" name="Grupo 13"/>
            <p:cNvGrpSpPr/>
            <p:nvPr/>
          </p:nvGrpSpPr>
          <p:grpSpPr>
            <a:xfrm>
              <a:off x="4000496" y="5077579"/>
              <a:ext cx="1357322" cy="369332"/>
              <a:chOff x="4000496" y="5077579"/>
              <a:chExt cx="1357322" cy="369332"/>
            </a:xfrm>
          </p:grpSpPr>
          <p:pic>
            <p:nvPicPr>
              <p:cNvPr id="13" name="Picture 4" descr="https://marcas-logos.net/wp-content/uploads/2020/01/Facebook-logo-1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1750" t="4535" r="21062" b="4759"/>
              <a:stretch>
                <a:fillRect/>
              </a:stretch>
            </p:blipFill>
            <p:spPr bwMode="auto">
              <a:xfrm>
                <a:off x="4000496" y="5149017"/>
                <a:ext cx="216192" cy="214314"/>
              </a:xfrm>
              <a:prstGeom prst="rect">
                <a:avLst/>
              </a:prstGeom>
              <a:noFill/>
            </p:spPr>
          </p:pic>
          <p:sp>
            <p:nvSpPr>
              <p:cNvPr id="14" name="CaixaDeTexto 13"/>
              <p:cNvSpPr txBox="1"/>
              <p:nvPr/>
            </p:nvSpPr>
            <p:spPr>
              <a:xfrm>
                <a:off x="4216975" y="5077579"/>
                <a:ext cx="11408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 smtClean="0">
                    <a:solidFill>
                      <a:srgbClr val="000000"/>
                    </a:solidFill>
                    <a:latin typeface="Calibri" pitchFamily="34" charset="0"/>
                  </a:rPr>
                  <a:t>JJABER52</a:t>
                </a:r>
                <a:endParaRPr lang="pt-BR" dirty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0" name="Grupo 10"/>
            <p:cNvGrpSpPr/>
            <p:nvPr/>
          </p:nvGrpSpPr>
          <p:grpSpPr>
            <a:xfrm>
              <a:off x="3500430" y="4690855"/>
              <a:ext cx="2428892" cy="369332"/>
              <a:chOff x="3500430" y="4690855"/>
              <a:chExt cx="2428892" cy="369332"/>
            </a:xfrm>
          </p:grpSpPr>
          <p:pic>
            <p:nvPicPr>
              <p:cNvPr id="11" name="Picture 8" descr="https://rerdesign.com.br/wp-content/uploads/2021/03/logo-instagram-png-fundo-transparente13-300x300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00430" y="4762293"/>
                <a:ext cx="214314" cy="214314"/>
              </a:xfrm>
              <a:prstGeom prst="rect">
                <a:avLst/>
              </a:prstGeom>
              <a:noFill/>
            </p:spPr>
          </p:pic>
          <p:sp>
            <p:nvSpPr>
              <p:cNvPr id="12" name="CaixaDeTexto 11"/>
              <p:cNvSpPr txBox="1"/>
              <p:nvPr/>
            </p:nvSpPr>
            <p:spPr>
              <a:xfrm>
                <a:off x="3714744" y="4690855"/>
                <a:ext cx="22145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 smtClean="0">
                    <a:solidFill>
                      <a:srgbClr val="000000"/>
                    </a:solidFill>
                    <a:latin typeface="Calibri" pitchFamily="34" charset="0"/>
                  </a:rPr>
                  <a:t>CLINICAJORGEJABER</a:t>
                </a:r>
                <a:endParaRPr lang="pt-BR" dirty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15" name="Grupo 14"/>
          <p:cNvGrpSpPr/>
          <p:nvPr/>
        </p:nvGrpSpPr>
        <p:grpSpPr>
          <a:xfrm>
            <a:off x="5021131" y="3429000"/>
            <a:ext cx="2376264" cy="1202559"/>
            <a:chOff x="3491880" y="3429000"/>
            <a:chExt cx="2376264" cy="1202559"/>
          </a:xfrm>
        </p:grpSpPr>
        <p:pic>
          <p:nvPicPr>
            <p:cNvPr id="16" name="Imagem 6" descr="Clínica Jorge Jaber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00430" y="3803837"/>
              <a:ext cx="2345579" cy="82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CaixaDeTexto 16"/>
            <p:cNvSpPr txBox="1"/>
            <p:nvPr/>
          </p:nvSpPr>
          <p:spPr>
            <a:xfrm>
              <a:off x="3491880" y="3429000"/>
              <a:ext cx="2376264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950" i="1" dirty="0" smtClean="0">
                  <a:solidFill>
                    <a:srgbClr val="000000"/>
                  </a:solidFill>
                  <a:latin typeface="Calibri" pitchFamily="34" charset="0"/>
                </a:rPr>
                <a:t>CENTRO DE ESTUDOS</a:t>
              </a:r>
              <a:endParaRPr lang="pt-BR" sz="1950" i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1460</TotalTime>
  <Words>1865</Words>
  <Application>Microsoft Office PowerPoint</Application>
  <PresentationFormat>Personalizar</PresentationFormat>
  <Paragraphs>169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Cacho</vt:lpstr>
      <vt:lpstr>Slide 1</vt:lpstr>
      <vt:lpstr>Transtorno bipolar:  Questões relacionadas com Diagnóstico, Epidemiologia, Etiologia e Prognóstico</vt:lpstr>
      <vt:lpstr>Transtorno Bipolar</vt:lpstr>
      <vt:lpstr>              Tipos de Transtorno Bipolar</vt:lpstr>
      <vt:lpstr>Tipos de Transtorno Bipolar de acordo com a CID10</vt:lpstr>
      <vt:lpstr>Transtorno Bipolar</vt:lpstr>
      <vt:lpstr>Transtorno Bipolar</vt:lpstr>
      <vt:lpstr>Diagnóstico</vt:lpstr>
      <vt:lpstr>                      Diagnóstico</vt:lpstr>
      <vt:lpstr>Considerações sobre o diagnóstico</vt:lpstr>
      <vt:lpstr>Diagnóstico - Episódio depressivo maior</vt:lpstr>
      <vt:lpstr>Sintomas Depressivo maior</vt:lpstr>
      <vt:lpstr>Diagnóstico - Episódio maníaco</vt:lpstr>
      <vt:lpstr>Slide 14</vt:lpstr>
      <vt:lpstr>Diagnóstico - Episódio Misto</vt:lpstr>
      <vt:lpstr>Diagnóstico - Episódio Hipomaníaco</vt:lpstr>
      <vt:lpstr>Atenção às Dicas</vt:lpstr>
      <vt:lpstr>Comorbidade no Diagnóstico</vt:lpstr>
      <vt:lpstr>Epidemiologia e curso da Doença</vt:lpstr>
      <vt:lpstr>          Fatores Etiológicos</vt:lpstr>
      <vt:lpstr>                  Fatores Hereditários</vt:lpstr>
      <vt:lpstr>Hipótese Bioquímica</vt:lpstr>
      <vt:lpstr>Eventos do Cotidiano de estresse como desencadeadores</vt:lpstr>
      <vt:lpstr>Indicadores de prognóstico</vt:lpstr>
      <vt:lpstr>          Indicadores de prognóstico  </vt:lpstr>
      <vt:lpstr>            Indicadores de prognóstico</vt:lpstr>
      <vt:lpstr>           Indicadores de prognóstico</vt:lpstr>
      <vt:lpstr>Referências bibliográficas:   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Transtorno Bipolar Associado ao uso de álcool e outras drogas</dc:title>
  <dc:creator>Jessyca Lima</dc:creator>
  <cp:lastModifiedBy>SETOR</cp:lastModifiedBy>
  <cp:revision>184</cp:revision>
  <dcterms:created xsi:type="dcterms:W3CDTF">2021-03-20T16:39:14Z</dcterms:created>
  <dcterms:modified xsi:type="dcterms:W3CDTF">2023-07-22T16:26:27Z</dcterms:modified>
</cp:coreProperties>
</file>